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64" r:id="rId2"/>
    <p:sldMasterId id="2147483777" r:id="rId3"/>
    <p:sldMasterId id="2147483783" r:id="rId4"/>
  </p:sldMasterIdLst>
  <p:notesMasterIdLst>
    <p:notesMasterId r:id="rId25"/>
  </p:notesMasterIdLst>
  <p:sldIdLst>
    <p:sldId id="407" r:id="rId5"/>
    <p:sldId id="491" r:id="rId6"/>
    <p:sldId id="410" r:id="rId7"/>
    <p:sldId id="498" r:id="rId8"/>
    <p:sldId id="519" r:id="rId9"/>
    <p:sldId id="484" r:id="rId10"/>
    <p:sldId id="510" r:id="rId11"/>
    <p:sldId id="492" r:id="rId12"/>
    <p:sldId id="502" r:id="rId13"/>
    <p:sldId id="505" r:id="rId14"/>
    <p:sldId id="459" r:id="rId15"/>
    <p:sldId id="506" r:id="rId16"/>
    <p:sldId id="509" r:id="rId17"/>
    <p:sldId id="518" r:id="rId18"/>
    <p:sldId id="512" r:id="rId19"/>
    <p:sldId id="513" r:id="rId20"/>
    <p:sldId id="466" r:id="rId21"/>
    <p:sldId id="467" r:id="rId22"/>
    <p:sldId id="499" r:id="rId23"/>
    <p:sldId id="51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Андреевна Табаровская" initials="КАТ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F49123"/>
    <a:srgbClr val="135494"/>
    <a:srgbClr val="DEEBF7"/>
    <a:srgbClr val="000000"/>
    <a:srgbClr val="E94540"/>
    <a:srgbClr val="CCECFF"/>
    <a:srgbClr val="0072BC"/>
    <a:srgbClr val="FBBC1E"/>
    <a:srgbClr val="A1C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9486" autoAdjust="0"/>
  </p:normalViewPr>
  <p:slideViewPr>
    <p:cSldViewPr snapToGrid="0" snapToObjects="1">
      <p:cViewPr>
        <p:scale>
          <a:sx n="76" d="100"/>
          <a:sy n="76" d="100"/>
        </p:scale>
        <p:origin x="-420" y="-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447D8-72AA-444D-8389-3930FF97B416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44342154-64FE-4FEF-9563-2CF9A973D3D4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Функциональная грамотность</a:t>
          </a:r>
          <a:endParaRPr lang="ru-RU" sz="1200" dirty="0">
            <a:latin typeface="+mj-lt"/>
          </a:endParaRPr>
        </a:p>
      </dgm:t>
    </dgm:pt>
    <dgm:pt modelId="{D20E92DC-7EBA-42EB-BC90-5B4A1A1914D9}" type="parTrans" cxnId="{23E2C1E3-F78B-4B52-BE5C-CA55319760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C64ACC23-C567-4EF3-A6CA-C6D2C0E046A5}" type="sibTrans" cxnId="{23E2C1E3-F78B-4B52-BE5C-CA55319760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345CC6F-C78D-45CC-9178-1DCA68D100DE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Выразительное чтение</a:t>
          </a:r>
          <a:endParaRPr lang="ru-RU" sz="1200" dirty="0">
            <a:latin typeface="+mj-lt"/>
          </a:endParaRPr>
        </a:p>
      </dgm:t>
    </dgm:pt>
    <dgm:pt modelId="{97EF8C7B-8C12-4462-8025-2F67E7FBF1D8}" type="parTrans" cxnId="{F4896C03-CFA9-4B23-A204-72816B43CFD0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BDA20B2-CAE5-400D-92E3-56D80681D0C4}" type="sibTrans" cxnId="{F4896C03-CFA9-4B23-A204-72816B43CFD0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CB2F36A-8B01-435E-9AEE-9E92FB5B4389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Грамматические разборы</a:t>
          </a:r>
          <a:endParaRPr lang="ru-RU" sz="1200" dirty="0">
            <a:latin typeface="+mj-lt"/>
          </a:endParaRPr>
        </a:p>
      </dgm:t>
    </dgm:pt>
    <dgm:pt modelId="{FEC0C4AC-211F-432C-82AB-6A7D67DBC09F}" type="parTrans" cxnId="{FA886787-E2D2-4841-8DD1-6A1AF5416EC7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73135AA-B3FB-4482-A68D-DF12A504E01A}" type="sibTrans" cxnId="{FA886787-E2D2-4841-8DD1-6A1AF5416EC7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1611825-FE1B-4D23-A33A-A54B7236BA0F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Выявление смыслов</a:t>
          </a:r>
          <a:endParaRPr lang="ru-RU" sz="1200" dirty="0">
            <a:latin typeface="+mj-lt"/>
          </a:endParaRPr>
        </a:p>
      </dgm:t>
    </dgm:pt>
    <dgm:pt modelId="{85BB3C89-C462-4D90-AF6E-1EB0653F2F1C}" type="parTrans" cxnId="{5DC04C4A-341C-4969-B5A4-2916910E856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FF1E273-1CA2-47E7-BEF9-363802E33885}" type="sibTrans" cxnId="{5DC04C4A-341C-4969-B5A4-2916910E856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77709380-5601-4CFA-87D8-B2669683372E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Креативность</a:t>
          </a:r>
          <a:endParaRPr lang="ru-RU" sz="1200" dirty="0">
            <a:latin typeface="+mj-lt"/>
          </a:endParaRPr>
        </a:p>
      </dgm:t>
    </dgm:pt>
    <dgm:pt modelId="{FD1E5C38-731E-4E73-92BA-C5556E9E951B}" type="parTrans" cxnId="{BFAB1082-4133-4933-8F13-AAD3696880B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184A6904-30CC-47FB-ABE4-5ACB18C892A9}" type="sibTrans" cxnId="{BFAB1082-4133-4933-8F13-AAD3696880B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B30734D-49FD-4299-AA50-2D64BF4EAC7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Работа в команде</a:t>
          </a:r>
          <a:endParaRPr lang="ru-RU" sz="1200" dirty="0">
            <a:latin typeface="+mj-lt"/>
          </a:endParaRPr>
        </a:p>
      </dgm:t>
    </dgm:pt>
    <dgm:pt modelId="{3A1F5504-2722-42FA-9652-236B5C3660F7}" type="parTrans" cxnId="{55521E01-B82D-45C1-B0FA-12977897DB9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63E271D-1950-4903-8B56-A66C600AF227}" type="sibTrans" cxnId="{55521E01-B82D-45C1-B0FA-12977897DB9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3200237-E393-415E-BFE9-7B0583B7713C}">
      <dgm:prSet phldrT="[Текст]" custT="1"/>
      <dgm:spPr/>
      <dgm:t>
        <a:bodyPr/>
        <a:lstStyle/>
        <a:p>
          <a:endParaRPr lang="ru-RU" sz="1200" dirty="0">
            <a:latin typeface="+mj-lt"/>
          </a:endParaRPr>
        </a:p>
      </dgm:t>
    </dgm:pt>
    <dgm:pt modelId="{57C1DBA7-EDE6-48AC-A122-409A3067FDE0}" type="parTrans" cxnId="{65CF2EBE-B2D7-41FA-9815-716EC40689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DCB7C29-4E99-44E4-A967-59A0F7DBBA74}" type="sibTrans" cxnId="{65CF2EBE-B2D7-41FA-9815-716EC40689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18B1191-1A2A-4D0A-9C70-B442BF273D8F}" type="pres">
      <dgm:prSet presAssocID="{F88447D8-72AA-444D-8389-3930FF97B416}" presName="Name0" presStyleCnt="0">
        <dgm:presLayoutVars>
          <dgm:dir/>
          <dgm:animLvl val="lvl"/>
          <dgm:resizeHandles val="exact"/>
        </dgm:presLayoutVars>
      </dgm:prSet>
      <dgm:spPr/>
    </dgm:pt>
    <dgm:pt modelId="{70805B8E-15F0-4F7A-AD02-905FD07C9099}" type="pres">
      <dgm:prSet presAssocID="{44342154-64FE-4FEF-9563-2CF9A973D3D4}" presName="Name8" presStyleCnt="0"/>
      <dgm:spPr/>
    </dgm:pt>
    <dgm:pt modelId="{B089ED00-5459-4355-8087-63DE8D3F7720}" type="pres">
      <dgm:prSet presAssocID="{44342154-64FE-4FEF-9563-2CF9A973D3D4}" presName="level" presStyleLbl="node1" presStyleIdx="0" presStyleCnt="7" custLinFactNeighborY="-14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5026-B0A9-4EC7-A4DD-D31F0E1124F2}" type="pres">
      <dgm:prSet presAssocID="{44342154-64FE-4FEF-9563-2CF9A973D3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4544C-0491-4F02-B10E-BB283A3E5A85}" type="pres">
      <dgm:prSet presAssocID="{4345CC6F-C78D-45CC-9178-1DCA68D100DE}" presName="Name8" presStyleCnt="0"/>
      <dgm:spPr/>
    </dgm:pt>
    <dgm:pt modelId="{F2704473-9F5C-4C8F-A820-5C6C8819DA7E}" type="pres">
      <dgm:prSet presAssocID="{4345CC6F-C78D-45CC-9178-1DCA68D100DE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EFC48-92ED-4D92-956A-37B6DAC383E7}" type="pres">
      <dgm:prSet presAssocID="{4345CC6F-C78D-45CC-9178-1DCA68D100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D7AC-28C7-4457-99BD-CECC2E63B91F}" type="pres">
      <dgm:prSet presAssocID="{2CB2F36A-8B01-435E-9AEE-9E92FB5B4389}" presName="Name8" presStyleCnt="0"/>
      <dgm:spPr/>
    </dgm:pt>
    <dgm:pt modelId="{FCC2558F-2650-4694-8C92-C747DB7D6896}" type="pres">
      <dgm:prSet presAssocID="{2CB2F36A-8B01-435E-9AEE-9E92FB5B4389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EA7F-08BC-446B-BC9B-0890F0F0CA17}" type="pres">
      <dgm:prSet presAssocID="{2CB2F36A-8B01-435E-9AEE-9E92FB5B43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CE0F-F262-4A28-9199-239B4FE796E9}" type="pres">
      <dgm:prSet presAssocID="{61611825-FE1B-4D23-A33A-A54B7236BA0F}" presName="Name8" presStyleCnt="0"/>
      <dgm:spPr/>
    </dgm:pt>
    <dgm:pt modelId="{5D661F6C-A237-46A5-871E-3EE15FAF6C31}" type="pres">
      <dgm:prSet presAssocID="{61611825-FE1B-4D23-A33A-A54B7236BA0F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4D33-E610-4D91-947F-9D71A1AB7472}" type="pres">
      <dgm:prSet presAssocID="{61611825-FE1B-4D23-A33A-A54B7236BA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C64D-2818-44A7-8782-B25AE92511D0}" type="pres">
      <dgm:prSet presAssocID="{77709380-5601-4CFA-87D8-B2669683372E}" presName="Name8" presStyleCnt="0"/>
      <dgm:spPr/>
    </dgm:pt>
    <dgm:pt modelId="{46C32764-4B75-44F4-83F5-5A3B8459EC83}" type="pres">
      <dgm:prSet presAssocID="{77709380-5601-4CFA-87D8-B2669683372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8B411-064D-4980-AE87-0A5B0B90E6D0}" type="pres">
      <dgm:prSet presAssocID="{77709380-5601-4CFA-87D8-B266968337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E6BD-C5E5-4D2B-88D3-6E1CFEA55C2E}" type="pres">
      <dgm:prSet presAssocID="{4B30734D-49FD-4299-AA50-2D64BF4EAC7A}" presName="Name8" presStyleCnt="0"/>
      <dgm:spPr/>
    </dgm:pt>
    <dgm:pt modelId="{C57B621E-6EB0-4F77-82A9-F89858BF59A8}" type="pres">
      <dgm:prSet presAssocID="{4B30734D-49FD-4299-AA50-2D64BF4EAC7A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C4CFE-D322-4FFC-8FBA-E4DDA951B3A4}" type="pres">
      <dgm:prSet presAssocID="{4B30734D-49FD-4299-AA50-2D64BF4EAC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4F09-BEAF-405D-B295-6C4038C0520F}" type="pres">
      <dgm:prSet presAssocID="{93200237-E393-415E-BFE9-7B0583B7713C}" presName="Name8" presStyleCnt="0"/>
      <dgm:spPr/>
    </dgm:pt>
    <dgm:pt modelId="{A13F153E-7BC2-4192-9026-B5D6AE7EEBB4}" type="pres">
      <dgm:prSet presAssocID="{93200237-E393-415E-BFE9-7B0583B7713C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BC88-D69E-4A86-A78E-CB5A47A59974}" type="pres">
      <dgm:prSet presAssocID="{93200237-E393-415E-BFE9-7B0583B771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80178-E0FE-4380-A479-734ACFE647EA}" type="presOf" srcId="{2CB2F36A-8B01-435E-9AEE-9E92FB5B4389}" destId="{BD66EA7F-08BC-446B-BC9B-0890F0F0CA17}" srcOrd="1" destOrd="0" presId="urn:microsoft.com/office/officeart/2005/8/layout/pyramid3"/>
    <dgm:cxn modelId="{ADB4520D-1E37-4EB9-981C-36D9B21DA4E3}" type="presOf" srcId="{4345CC6F-C78D-45CC-9178-1DCA68D100DE}" destId="{F2704473-9F5C-4C8F-A820-5C6C8819DA7E}" srcOrd="0" destOrd="0" presId="urn:microsoft.com/office/officeart/2005/8/layout/pyramid3"/>
    <dgm:cxn modelId="{F7AF60C1-5F4C-4664-965E-6D2E147201F5}" type="presOf" srcId="{2CB2F36A-8B01-435E-9AEE-9E92FB5B4389}" destId="{FCC2558F-2650-4694-8C92-C747DB7D6896}" srcOrd="0" destOrd="0" presId="urn:microsoft.com/office/officeart/2005/8/layout/pyramid3"/>
    <dgm:cxn modelId="{8BEA29BB-D0B4-48D3-96CE-007E74386D1C}" type="presOf" srcId="{77709380-5601-4CFA-87D8-B2669683372E}" destId="{6038B411-064D-4980-AE87-0A5B0B90E6D0}" srcOrd="1" destOrd="0" presId="urn:microsoft.com/office/officeart/2005/8/layout/pyramid3"/>
    <dgm:cxn modelId="{F4896C03-CFA9-4B23-A204-72816B43CFD0}" srcId="{F88447D8-72AA-444D-8389-3930FF97B416}" destId="{4345CC6F-C78D-45CC-9178-1DCA68D100DE}" srcOrd="1" destOrd="0" parTransId="{97EF8C7B-8C12-4462-8025-2F67E7FBF1D8}" sibTransId="{ABDA20B2-CAE5-400D-92E3-56D80681D0C4}"/>
    <dgm:cxn modelId="{4E89ACDE-D171-4448-B062-ADE2A9018BFE}" type="presOf" srcId="{F88447D8-72AA-444D-8389-3930FF97B416}" destId="{E18B1191-1A2A-4D0A-9C70-B442BF273D8F}" srcOrd="0" destOrd="0" presId="urn:microsoft.com/office/officeart/2005/8/layout/pyramid3"/>
    <dgm:cxn modelId="{6F34E780-DA03-4F05-8A86-DB255DB5D183}" type="presOf" srcId="{61611825-FE1B-4D23-A33A-A54B7236BA0F}" destId="{68404D33-E610-4D91-947F-9D71A1AB7472}" srcOrd="1" destOrd="0" presId="urn:microsoft.com/office/officeart/2005/8/layout/pyramid3"/>
    <dgm:cxn modelId="{55521E01-B82D-45C1-B0FA-12977897DB96}" srcId="{F88447D8-72AA-444D-8389-3930FF97B416}" destId="{4B30734D-49FD-4299-AA50-2D64BF4EAC7A}" srcOrd="5" destOrd="0" parTransId="{3A1F5504-2722-42FA-9652-236B5C3660F7}" sibTransId="{663E271D-1950-4903-8B56-A66C600AF227}"/>
    <dgm:cxn modelId="{B207E4C3-26BA-4DF6-BD76-7237562D777C}" type="presOf" srcId="{61611825-FE1B-4D23-A33A-A54B7236BA0F}" destId="{5D661F6C-A237-46A5-871E-3EE15FAF6C31}" srcOrd="0" destOrd="0" presId="urn:microsoft.com/office/officeart/2005/8/layout/pyramid3"/>
    <dgm:cxn modelId="{FA886787-E2D2-4841-8DD1-6A1AF5416EC7}" srcId="{F88447D8-72AA-444D-8389-3930FF97B416}" destId="{2CB2F36A-8B01-435E-9AEE-9E92FB5B4389}" srcOrd="2" destOrd="0" parTransId="{FEC0C4AC-211F-432C-82AB-6A7D67DBC09F}" sibTransId="{273135AA-B3FB-4482-A68D-DF12A504E01A}"/>
    <dgm:cxn modelId="{93EB59DD-1DD2-4769-B107-FB50060B1A48}" type="presOf" srcId="{93200237-E393-415E-BFE9-7B0583B7713C}" destId="{A13F153E-7BC2-4192-9026-B5D6AE7EEBB4}" srcOrd="0" destOrd="0" presId="urn:microsoft.com/office/officeart/2005/8/layout/pyramid3"/>
    <dgm:cxn modelId="{BFAB1082-4133-4933-8F13-AAD3696880B6}" srcId="{F88447D8-72AA-444D-8389-3930FF97B416}" destId="{77709380-5601-4CFA-87D8-B2669683372E}" srcOrd="4" destOrd="0" parTransId="{FD1E5C38-731E-4E73-92BA-C5556E9E951B}" sibTransId="{184A6904-30CC-47FB-ABE4-5ACB18C892A9}"/>
    <dgm:cxn modelId="{A0716092-00DF-483B-9245-7910A7355523}" type="presOf" srcId="{93200237-E393-415E-BFE9-7B0583B7713C}" destId="{2BF9BC88-D69E-4A86-A78E-CB5A47A59974}" srcOrd="1" destOrd="0" presId="urn:microsoft.com/office/officeart/2005/8/layout/pyramid3"/>
    <dgm:cxn modelId="{5DC04C4A-341C-4969-B5A4-2916910E8568}" srcId="{F88447D8-72AA-444D-8389-3930FF97B416}" destId="{61611825-FE1B-4D23-A33A-A54B7236BA0F}" srcOrd="3" destOrd="0" parTransId="{85BB3C89-C462-4D90-AF6E-1EB0653F2F1C}" sibTransId="{0FF1E273-1CA2-47E7-BEF9-363802E33885}"/>
    <dgm:cxn modelId="{65CF2EBE-B2D7-41FA-9815-716EC406897E}" srcId="{F88447D8-72AA-444D-8389-3930FF97B416}" destId="{93200237-E393-415E-BFE9-7B0583B7713C}" srcOrd="6" destOrd="0" parTransId="{57C1DBA7-EDE6-48AC-A122-409A3067FDE0}" sibTransId="{EDCB7C29-4E99-44E4-A967-59A0F7DBBA74}"/>
    <dgm:cxn modelId="{6C287417-04AA-4994-A589-4942D94A3E1A}" type="presOf" srcId="{4B30734D-49FD-4299-AA50-2D64BF4EAC7A}" destId="{D5CC4CFE-D322-4FFC-8FBA-E4DDA951B3A4}" srcOrd="1" destOrd="0" presId="urn:microsoft.com/office/officeart/2005/8/layout/pyramid3"/>
    <dgm:cxn modelId="{23E2C1E3-F78B-4B52-BE5C-CA553197607E}" srcId="{F88447D8-72AA-444D-8389-3930FF97B416}" destId="{44342154-64FE-4FEF-9563-2CF9A973D3D4}" srcOrd="0" destOrd="0" parTransId="{D20E92DC-7EBA-42EB-BC90-5B4A1A1914D9}" sibTransId="{C64ACC23-C567-4EF3-A6CA-C6D2C0E046A5}"/>
    <dgm:cxn modelId="{DAFB5FBF-8242-45BD-B62B-3AB1AD641521}" type="presOf" srcId="{44342154-64FE-4FEF-9563-2CF9A973D3D4}" destId="{B089ED00-5459-4355-8087-63DE8D3F7720}" srcOrd="0" destOrd="0" presId="urn:microsoft.com/office/officeart/2005/8/layout/pyramid3"/>
    <dgm:cxn modelId="{A7450FB7-5906-482A-95CE-32DFE2CDC459}" type="presOf" srcId="{44342154-64FE-4FEF-9563-2CF9A973D3D4}" destId="{31155026-B0A9-4EC7-A4DD-D31F0E1124F2}" srcOrd="1" destOrd="0" presId="urn:microsoft.com/office/officeart/2005/8/layout/pyramid3"/>
    <dgm:cxn modelId="{ADD47EB7-A045-4393-8BAB-92DC6F24E9FB}" type="presOf" srcId="{77709380-5601-4CFA-87D8-B2669683372E}" destId="{46C32764-4B75-44F4-83F5-5A3B8459EC83}" srcOrd="0" destOrd="0" presId="urn:microsoft.com/office/officeart/2005/8/layout/pyramid3"/>
    <dgm:cxn modelId="{EA6BD99D-46C0-4BFF-9AA0-363228D58CC9}" type="presOf" srcId="{4345CC6F-C78D-45CC-9178-1DCA68D100DE}" destId="{778EFC48-92ED-4D92-956A-37B6DAC383E7}" srcOrd="1" destOrd="0" presId="urn:microsoft.com/office/officeart/2005/8/layout/pyramid3"/>
    <dgm:cxn modelId="{D89FA9B6-D814-407F-A698-816ED1059A9B}" type="presOf" srcId="{4B30734D-49FD-4299-AA50-2D64BF4EAC7A}" destId="{C57B621E-6EB0-4F77-82A9-F89858BF59A8}" srcOrd="0" destOrd="0" presId="urn:microsoft.com/office/officeart/2005/8/layout/pyramid3"/>
    <dgm:cxn modelId="{AE0CDEA4-6A0B-4434-A313-CCD5E92E65C6}" type="presParOf" srcId="{E18B1191-1A2A-4D0A-9C70-B442BF273D8F}" destId="{70805B8E-15F0-4F7A-AD02-905FD07C9099}" srcOrd="0" destOrd="0" presId="urn:microsoft.com/office/officeart/2005/8/layout/pyramid3"/>
    <dgm:cxn modelId="{6616575C-DB37-42F9-B541-F32110EBF490}" type="presParOf" srcId="{70805B8E-15F0-4F7A-AD02-905FD07C9099}" destId="{B089ED00-5459-4355-8087-63DE8D3F7720}" srcOrd="0" destOrd="0" presId="urn:microsoft.com/office/officeart/2005/8/layout/pyramid3"/>
    <dgm:cxn modelId="{AC00EF57-08C3-466F-83E9-AA7A9FFCEE91}" type="presParOf" srcId="{70805B8E-15F0-4F7A-AD02-905FD07C9099}" destId="{31155026-B0A9-4EC7-A4DD-D31F0E1124F2}" srcOrd="1" destOrd="0" presId="urn:microsoft.com/office/officeart/2005/8/layout/pyramid3"/>
    <dgm:cxn modelId="{ABD28993-23C9-4778-A970-30CBB7AFF361}" type="presParOf" srcId="{E18B1191-1A2A-4D0A-9C70-B442BF273D8F}" destId="{E134544C-0491-4F02-B10E-BB283A3E5A85}" srcOrd="1" destOrd="0" presId="urn:microsoft.com/office/officeart/2005/8/layout/pyramid3"/>
    <dgm:cxn modelId="{780FD127-67B0-45C6-8E45-5BD20CCCD323}" type="presParOf" srcId="{E134544C-0491-4F02-B10E-BB283A3E5A85}" destId="{F2704473-9F5C-4C8F-A820-5C6C8819DA7E}" srcOrd="0" destOrd="0" presId="urn:microsoft.com/office/officeart/2005/8/layout/pyramid3"/>
    <dgm:cxn modelId="{21A3BB46-2D87-4CD3-95F2-071D1AF59005}" type="presParOf" srcId="{E134544C-0491-4F02-B10E-BB283A3E5A85}" destId="{778EFC48-92ED-4D92-956A-37B6DAC383E7}" srcOrd="1" destOrd="0" presId="urn:microsoft.com/office/officeart/2005/8/layout/pyramid3"/>
    <dgm:cxn modelId="{2168DDAD-1E7D-4464-A275-C4D7BD5F8585}" type="presParOf" srcId="{E18B1191-1A2A-4D0A-9C70-B442BF273D8F}" destId="{A822D7AC-28C7-4457-99BD-CECC2E63B91F}" srcOrd="2" destOrd="0" presId="urn:microsoft.com/office/officeart/2005/8/layout/pyramid3"/>
    <dgm:cxn modelId="{264B4B6E-0EE0-42D7-A4BB-AD0AE91C45C0}" type="presParOf" srcId="{A822D7AC-28C7-4457-99BD-CECC2E63B91F}" destId="{FCC2558F-2650-4694-8C92-C747DB7D6896}" srcOrd="0" destOrd="0" presId="urn:microsoft.com/office/officeart/2005/8/layout/pyramid3"/>
    <dgm:cxn modelId="{45F946DF-C398-4520-844A-B2D8EE746153}" type="presParOf" srcId="{A822D7AC-28C7-4457-99BD-CECC2E63B91F}" destId="{BD66EA7F-08BC-446B-BC9B-0890F0F0CA17}" srcOrd="1" destOrd="0" presId="urn:microsoft.com/office/officeart/2005/8/layout/pyramid3"/>
    <dgm:cxn modelId="{DF1526F2-D8CA-489F-8C2D-2343ED21287E}" type="presParOf" srcId="{E18B1191-1A2A-4D0A-9C70-B442BF273D8F}" destId="{8803CE0F-F262-4A28-9199-239B4FE796E9}" srcOrd="3" destOrd="0" presId="urn:microsoft.com/office/officeart/2005/8/layout/pyramid3"/>
    <dgm:cxn modelId="{F5178062-D1BF-45E7-BC03-E91DA576865E}" type="presParOf" srcId="{8803CE0F-F262-4A28-9199-239B4FE796E9}" destId="{5D661F6C-A237-46A5-871E-3EE15FAF6C31}" srcOrd="0" destOrd="0" presId="urn:microsoft.com/office/officeart/2005/8/layout/pyramid3"/>
    <dgm:cxn modelId="{30C4C305-D598-4C4C-9D89-F236A14C4075}" type="presParOf" srcId="{8803CE0F-F262-4A28-9199-239B4FE796E9}" destId="{68404D33-E610-4D91-947F-9D71A1AB7472}" srcOrd="1" destOrd="0" presId="urn:microsoft.com/office/officeart/2005/8/layout/pyramid3"/>
    <dgm:cxn modelId="{F4929A08-9F7D-4384-8EA5-78C76F525865}" type="presParOf" srcId="{E18B1191-1A2A-4D0A-9C70-B442BF273D8F}" destId="{2471C64D-2818-44A7-8782-B25AE92511D0}" srcOrd="4" destOrd="0" presId="urn:microsoft.com/office/officeart/2005/8/layout/pyramid3"/>
    <dgm:cxn modelId="{8E8D310C-68A8-4C82-9880-F5F98FFD13ED}" type="presParOf" srcId="{2471C64D-2818-44A7-8782-B25AE92511D0}" destId="{46C32764-4B75-44F4-83F5-5A3B8459EC83}" srcOrd="0" destOrd="0" presId="urn:microsoft.com/office/officeart/2005/8/layout/pyramid3"/>
    <dgm:cxn modelId="{9D6599F4-9A83-4212-8F43-10548CD30AE8}" type="presParOf" srcId="{2471C64D-2818-44A7-8782-B25AE92511D0}" destId="{6038B411-064D-4980-AE87-0A5B0B90E6D0}" srcOrd="1" destOrd="0" presId="urn:microsoft.com/office/officeart/2005/8/layout/pyramid3"/>
    <dgm:cxn modelId="{6624EE73-32F8-4422-A44D-863FDEB835A5}" type="presParOf" srcId="{E18B1191-1A2A-4D0A-9C70-B442BF273D8F}" destId="{EF1AE6BD-C5E5-4D2B-88D3-6E1CFEA55C2E}" srcOrd="5" destOrd="0" presId="urn:microsoft.com/office/officeart/2005/8/layout/pyramid3"/>
    <dgm:cxn modelId="{EC8B5CC2-5DE5-431B-B31C-9F4BB9FBB0DC}" type="presParOf" srcId="{EF1AE6BD-C5E5-4D2B-88D3-6E1CFEA55C2E}" destId="{C57B621E-6EB0-4F77-82A9-F89858BF59A8}" srcOrd="0" destOrd="0" presId="urn:microsoft.com/office/officeart/2005/8/layout/pyramid3"/>
    <dgm:cxn modelId="{485FBCF6-D2C0-4FDE-A691-C2EE0CB9AD14}" type="presParOf" srcId="{EF1AE6BD-C5E5-4D2B-88D3-6E1CFEA55C2E}" destId="{D5CC4CFE-D322-4FFC-8FBA-E4DDA951B3A4}" srcOrd="1" destOrd="0" presId="urn:microsoft.com/office/officeart/2005/8/layout/pyramid3"/>
    <dgm:cxn modelId="{3130ECAC-6033-40B8-A6B1-AE717F098F04}" type="presParOf" srcId="{E18B1191-1A2A-4D0A-9C70-B442BF273D8F}" destId="{34074F09-BEAF-405D-B295-6C4038C0520F}" srcOrd="6" destOrd="0" presId="urn:microsoft.com/office/officeart/2005/8/layout/pyramid3"/>
    <dgm:cxn modelId="{1BB123A9-4152-4374-9462-461C5FB07049}" type="presParOf" srcId="{34074F09-BEAF-405D-B295-6C4038C0520F}" destId="{A13F153E-7BC2-4192-9026-B5D6AE7EEBB4}" srcOrd="0" destOrd="0" presId="urn:microsoft.com/office/officeart/2005/8/layout/pyramid3"/>
    <dgm:cxn modelId="{50AE2D85-A3D7-4FC2-90D5-692D2FA3DE65}" type="presParOf" srcId="{34074F09-BEAF-405D-B295-6C4038C0520F}" destId="{2BF9BC88-D69E-4A86-A78E-CB5A47A5997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F69B2-8A3A-4D55-A980-2B6C26F076E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48B0D-444B-4107-ABD8-198C09554078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Чтение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58D8-20F4-4CA9-8EC3-8D18853A3370}" type="parTrans" cxnId="{D7693138-A001-4A33-B191-6FBB0DDBC3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5123D-39E9-4B55-99BE-9D31A9ADC9CB}" type="sibTrans" cxnId="{D7693138-A001-4A33-B191-6FBB0DDBC3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D341F-F2BE-42F1-B700-88A69A935B7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Вслух.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 себя.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Выборочное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Просмотровое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Поисковое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изучающее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84A49-00B0-44A1-9F48-24A505C281CA}" type="parTrans" cxnId="{11EEEA9C-EBC4-4FEB-B2A0-739F534B56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726F7-971F-47CE-AAEF-A3F16D8EA0C6}" type="sibTrans" cxnId="{11EEEA9C-EBC4-4FEB-B2A0-739F534B56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97D73-7471-4F54-AC2E-810CF7DD06A3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Письмо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836AC-00BE-4CA8-A151-C893C8BD78A3}" type="parTrans" cxnId="{8D79A6C4-4C50-437F-AEEB-CCA616F7D49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14EFC-FB91-4AF9-A6A8-819B8EBC7706}" type="sibTrans" cxnId="{8D79A6C4-4C50-437F-AEEB-CCA616F7D49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566C9-4A31-4E86-BA6C-1CA188C68A5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Выписать. Подготовить конспект, тезисы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план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и заполнить таблицу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F75EF-BBBF-49B3-B487-DF8B046DBCF6}" type="parTrans" cxnId="{39BFEABE-5DD7-4094-9A95-B28B883CB1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70B8C-7FAF-459A-868D-66ABDF9D2EBE}" type="sibTrans" cxnId="{39BFEABE-5DD7-4094-9A95-B28B883CB1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78B00-752C-4742-809A-9141C1F47FE6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Говорение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9C7736-3A7C-4D86-8804-3F80AB30A66F}" type="parTrans" cxnId="{1EC81612-1FF3-4DA9-B755-108E5B4A8B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886D-600B-4A7C-84CD-6DC0B880D76F}" type="sibTrans" cxnId="{1EC81612-1FF3-4DA9-B755-108E5B4A8B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B5E81-2859-4AAA-816D-90C4ED1968A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Ответить на вопросы.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Пересказать (подготовить связный рассказ на заданную тему)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Принять участие в беседе 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Участвовать в работе команды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4698F-9163-4B8A-8C5B-C4ED2462B00E}" type="parTrans" cxnId="{3F612389-5E40-4B3F-8B17-DBD65EC890D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24ADD-42BE-472A-904D-4B3B4FFFD040}" type="sibTrans" cxnId="{3F612389-5E40-4B3F-8B17-DBD65EC890D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15420-91EB-429C-A627-6BF9AFBA7122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Слушать и конспектировать.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FFD24-470D-4238-B90A-D77D9BF7EEC2}" type="parTrans" cxnId="{9D70101B-C779-465F-88E5-F577A54769BC}">
      <dgm:prSet/>
      <dgm:spPr/>
      <dgm:t>
        <a:bodyPr/>
        <a:lstStyle/>
        <a:p>
          <a:endParaRPr lang="ru-RU"/>
        </a:p>
      </dgm:t>
    </dgm:pt>
    <dgm:pt modelId="{806D80E8-9C5A-41F9-ACC0-0C67B88B60C9}" type="sibTrans" cxnId="{9D70101B-C779-465F-88E5-F577A54769BC}">
      <dgm:prSet/>
      <dgm:spPr/>
      <dgm:t>
        <a:bodyPr/>
        <a:lstStyle/>
        <a:p>
          <a:endParaRPr lang="ru-RU"/>
        </a:p>
      </dgm:t>
    </dgm:pt>
    <dgm:pt modelId="{082E25A3-EC3D-4BA3-B188-DD1CC63424F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Слушание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F12D3C-6E70-4339-8E63-7259442E7525}" type="parTrans" cxnId="{F716DC95-93B0-40E8-A411-58B4BB95F1CA}">
      <dgm:prSet/>
      <dgm:spPr/>
      <dgm:t>
        <a:bodyPr/>
        <a:lstStyle/>
        <a:p>
          <a:endParaRPr lang="ru-RU"/>
        </a:p>
      </dgm:t>
    </dgm:pt>
    <dgm:pt modelId="{FE4E06C6-310B-4078-A5D2-3614B265A94C}" type="sibTrans" cxnId="{F716DC95-93B0-40E8-A411-58B4BB95F1CA}">
      <dgm:prSet/>
      <dgm:spPr/>
      <dgm:t>
        <a:bodyPr/>
        <a:lstStyle/>
        <a:p>
          <a:endParaRPr lang="ru-RU"/>
        </a:p>
      </dgm:t>
    </dgm:pt>
    <dgm:pt modelId="{B3FC5D54-AB74-4E0D-A9FE-09BA6BA5D729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Слушать и готовить тезисы.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5F234-3CDF-447C-8285-A3C13D4A35C0}" type="parTrans" cxnId="{573DC15B-63CE-4794-972C-53BBAD9FAD9D}">
      <dgm:prSet/>
      <dgm:spPr/>
      <dgm:t>
        <a:bodyPr/>
        <a:lstStyle/>
        <a:p>
          <a:endParaRPr lang="ru-RU"/>
        </a:p>
      </dgm:t>
    </dgm:pt>
    <dgm:pt modelId="{824DDED8-6A5B-406E-9E7C-AD029343FE9D}" type="sibTrans" cxnId="{573DC15B-63CE-4794-972C-53BBAD9FAD9D}">
      <dgm:prSet/>
      <dgm:spPr/>
      <dgm:t>
        <a:bodyPr/>
        <a:lstStyle/>
        <a:p>
          <a:endParaRPr lang="ru-RU"/>
        </a:p>
      </dgm:t>
    </dgm:pt>
    <dgm:pt modelId="{A2AD1C3D-5D6C-4A99-B125-B6FA2E465DE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 задавать вопросы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 оценивать достоверность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выявлять существенное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68C7B-0BD7-4BC7-8C1E-EDC2FAD50943}" type="parTrans" cxnId="{B8EF3188-390A-4893-970C-B646E97CDB79}">
      <dgm:prSet/>
      <dgm:spPr/>
      <dgm:t>
        <a:bodyPr/>
        <a:lstStyle/>
        <a:p>
          <a:endParaRPr lang="ru-RU"/>
        </a:p>
      </dgm:t>
    </dgm:pt>
    <dgm:pt modelId="{27262E16-85CB-40D0-BB49-13E3D792AF6C}" type="sibTrans" cxnId="{B8EF3188-390A-4893-970C-B646E97CDB79}">
      <dgm:prSet/>
      <dgm:spPr/>
      <dgm:t>
        <a:bodyPr/>
        <a:lstStyle/>
        <a:p>
          <a:endParaRPr lang="ru-RU"/>
        </a:p>
      </dgm:t>
    </dgm:pt>
    <dgm:pt modelId="{3AD9DCE0-3946-4941-AEC5-5FDB5D708832}" type="pres">
      <dgm:prSet presAssocID="{9EAF69B2-8A3A-4D55-A980-2B6C26F076E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C4742-AEB2-4CAE-B942-7E214AB9FB5C}" type="pres">
      <dgm:prSet presAssocID="{51448B0D-444B-4107-ABD8-198C09554078}" presName="parentText1" presStyleLbl="node1" presStyleIdx="0" presStyleCnt="4" custLinFactNeighborY="77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65383-4F4F-46E9-BBE6-076F357C9D68}" type="pres">
      <dgm:prSet presAssocID="{51448B0D-444B-4107-ABD8-198C09554078}" presName="childText1" presStyleLbl="solidAlignAcc1" presStyleIdx="0" presStyleCnt="4" custLinFactNeighborX="2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0415-1714-45B6-872B-719345CE98E8}" type="pres">
      <dgm:prSet presAssocID="{09F97D73-7471-4F54-AC2E-810CF7DD06A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CA4CB-6990-409D-8274-A90BB9EFBB28}" type="pres">
      <dgm:prSet presAssocID="{09F97D73-7471-4F54-AC2E-810CF7DD06A3}" presName="childText2" presStyleLbl="solidAlignAcc1" presStyleIdx="1" presStyleCnt="4" custLinFactNeighborX="1421" custLinFactNeighborY="-3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C2FB8-32CD-4565-B36F-3DD5C828F57D}" type="pres">
      <dgm:prSet presAssocID="{16C78B00-752C-4742-809A-9141C1F47FE6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B2CD5-C572-4503-88CA-A0945DD69B52}" type="pres">
      <dgm:prSet presAssocID="{16C78B00-752C-4742-809A-9141C1F47FE6}" presName="childText3" presStyleLbl="solidAlignAcc1" presStyleIdx="2" presStyleCnt="4" custLinFactNeighborX="1422" custLinFactNeighborY="-1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4E490-CCF8-4DFE-BE7E-B3E9172B5FFA}" type="pres">
      <dgm:prSet presAssocID="{082E25A3-EC3D-4BA3-B188-DD1CC63424F9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B7F56-EC97-4FDF-A57F-E1D6DB26E90B}" type="pres">
      <dgm:prSet presAssocID="{082E25A3-EC3D-4BA3-B188-DD1CC63424F9}" presName="childText4" presStyleLbl="solidAlignAcc1" presStyleIdx="3" presStyleCnt="4" custScaleX="99485" custLinFactNeighborX="1408" custLinFactNeighborY="-2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0101B-C779-465F-88E5-F577A54769BC}" srcId="{082E25A3-EC3D-4BA3-B188-DD1CC63424F9}" destId="{28215420-91EB-429C-A627-6BF9AFBA7122}" srcOrd="0" destOrd="0" parTransId="{7E9FFD24-470D-4238-B90A-D77D9BF7EEC2}" sibTransId="{806D80E8-9C5A-41F9-ACC0-0C67B88B60C9}"/>
    <dgm:cxn modelId="{99EDBBBC-B640-46DC-ADF2-1B89CA92325C}" type="presOf" srcId="{09F97D73-7471-4F54-AC2E-810CF7DD06A3}" destId="{A0320415-1714-45B6-872B-719345CE98E8}" srcOrd="0" destOrd="0" presId="urn:microsoft.com/office/officeart/2009/3/layout/IncreasingArrowsProcess"/>
    <dgm:cxn modelId="{C6A76E76-985F-464D-973E-ABF4B332D315}" type="presOf" srcId="{B3FC5D54-AB74-4E0D-A9FE-09BA6BA5D729}" destId="{D60B7F56-EC97-4FDF-A57F-E1D6DB26E90B}" srcOrd="0" destOrd="1" presId="urn:microsoft.com/office/officeart/2009/3/layout/IncreasingArrowsProcess"/>
    <dgm:cxn modelId="{67638CCE-9FE5-495F-912B-78165E576D4C}" type="presOf" srcId="{51448B0D-444B-4107-ABD8-198C09554078}" destId="{CA2C4742-AEB2-4CAE-B942-7E214AB9FB5C}" srcOrd="0" destOrd="0" presId="urn:microsoft.com/office/officeart/2009/3/layout/IncreasingArrowsProcess"/>
    <dgm:cxn modelId="{F716DC95-93B0-40E8-A411-58B4BB95F1CA}" srcId="{9EAF69B2-8A3A-4D55-A980-2B6C26F076E5}" destId="{082E25A3-EC3D-4BA3-B188-DD1CC63424F9}" srcOrd="3" destOrd="0" parTransId="{0FF12D3C-6E70-4339-8E63-7259442E7525}" sibTransId="{FE4E06C6-310B-4078-A5D2-3614B265A94C}"/>
    <dgm:cxn modelId="{F63E5309-FD2E-49A5-A1CD-099C5A98765A}" type="presOf" srcId="{4D1566C9-4A31-4E86-BA6C-1CA188C68A5F}" destId="{F19CA4CB-6990-409D-8274-A90BB9EFBB28}" srcOrd="0" destOrd="0" presId="urn:microsoft.com/office/officeart/2009/3/layout/IncreasingArrowsProcess"/>
    <dgm:cxn modelId="{1B51E976-781B-4082-A4C3-300BE9D8E56E}" type="presOf" srcId="{082E25A3-EC3D-4BA3-B188-DD1CC63424F9}" destId="{36F4E490-CCF8-4DFE-BE7E-B3E9172B5FFA}" srcOrd="0" destOrd="0" presId="urn:microsoft.com/office/officeart/2009/3/layout/IncreasingArrowsProcess"/>
    <dgm:cxn modelId="{C040FFAE-EBF2-472F-8572-1BBF2FC4EF85}" type="presOf" srcId="{28215420-91EB-429C-A627-6BF9AFBA7122}" destId="{D60B7F56-EC97-4FDF-A57F-E1D6DB26E90B}" srcOrd="0" destOrd="0" presId="urn:microsoft.com/office/officeart/2009/3/layout/IncreasingArrowsProcess"/>
    <dgm:cxn modelId="{1EC81612-1FF3-4DA9-B755-108E5B4A8B34}" srcId="{9EAF69B2-8A3A-4D55-A980-2B6C26F076E5}" destId="{16C78B00-752C-4742-809A-9141C1F47FE6}" srcOrd="2" destOrd="0" parTransId="{BC9C7736-3A7C-4D86-8804-3F80AB30A66F}" sibTransId="{B976886D-600B-4A7C-84CD-6DC0B880D76F}"/>
    <dgm:cxn modelId="{E7EC4147-ADAB-4D3A-A5B6-7B4884BC6B5F}" type="presOf" srcId="{6FED341F-F2BE-42F1-B700-88A69A935B7A}" destId="{8A265383-4F4F-46E9-BBE6-076F357C9D68}" srcOrd="0" destOrd="0" presId="urn:microsoft.com/office/officeart/2009/3/layout/IncreasingArrowsProcess"/>
    <dgm:cxn modelId="{DDF424A0-DCD3-4134-8FB7-8276D1342DCB}" type="presOf" srcId="{16C78B00-752C-4742-809A-9141C1F47FE6}" destId="{36FC2FB8-32CD-4565-B36F-3DD5C828F57D}" srcOrd="0" destOrd="0" presId="urn:microsoft.com/office/officeart/2009/3/layout/IncreasingArrowsProcess"/>
    <dgm:cxn modelId="{573DC15B-63CE-4794-972C-53BBAD9FAD9D}" srcId="{082E25A3-EC3D-4BA3-B188-DD1CC63424F9}" destId="{B3FC5D54-AB74-4E0D-A9FE-09BA6BA5D729}" srcOrd="1" destOrd="0" parTransId="{D8E5F234-3CDF-447C-8285-A3C13D4A35C0}" sibTransId="{824DDED8-6A5B-406E-9E7C-AD029343FE9D}"/>
    <dgm:cxn modelId="{39BFEABE-5DD7-4094-9A95-B28B883CB1F6}" srcId="{09F97D73-7471-4F54-AC2E-810CF7DD06A3}" destId="{4D1566C9-4A31-4E86-BA6C-1CA188C68A5F}" srcOrd="0" destOrd="0" parTransId="{C14F75EF-BBBF-49B3-B487-DF8B046DBCF6}" sibTransId="{B5270B8C-7FAF-459A-868D-66ABDF9D2EBE}"/>
    <dgm:cxn modelId="{11EEEA9C-EBC4-4FEB-B2A0-739F534B56CC}" srcId="{51448B0D-444B-4107-ABD8-198C09554078}" destId="{6FED341F-F2BE-42F1-B700-88A69A935B7A}" srcOrd="0" destOrd="0" parTransId="{67884A49-00B0-44A1-9F48-24A505C281CA}" sibTransId="{FCE726F7-971F-47CE-AAEF-A3F16D8EA0C6}"/>
    <dgm:cxn modelId="{7A5A5B8D-AC7E-4490-ADEF-A25DD9E46729}" type="presOf" srcId="{554B5E81-2859-4AAA-816D-90C4ED1968A6}" destId="{635B2CD5-C572-4503-88CA-A0945DD69B52}" srcOrd="0" destOrd="0" presId="urn:microsoft.com/office/officeart/2009/3/layout/IncreasingArrowsProcess"/>
    <dgm:cxn modelId="{D7693138-A001-4A33-B191-6FBB0DDBC33B}" srcId="{9EAF69B2-8A3A-4D55-A980-2B6C26F076E5}" destId="{51448B0D-444B-4107-ABD8-198C09554078}" srcOrd="0" destOrd="0" parTransId="{096F58D8-20F4-4CA9-8EC3-8D18853A3370}" sibTransId="{7EC5123D-39E9-4B55-99BE-9D31A9ADC9CB}"/>
    <dgm:cxn modelId="{DC55CA8C-ED37-49C8-91CD-C58B82E150DE}" type="presOf" srcId="{A2AD1C3D-5D6C-4A99-B125-B6FA2E465DE8}" destId="{D60B7F56-EC97-4FDF-A57F-E1D6DB26E90B}" srcOrd="0" destOrd="2" presId="urn:microsoft.com/office/officeart/2009/3/layout/IncreasingArrowsProcess"/>
    <dgm:cxn modelId="{8D79A6C4-4C50-437F-AEEB-CCA616F7D492}" srcId="{9EAF69B2-8A3A-4D55-A980-2B6C26F076E5}" destId="{09F97D73-7471-4F54-AC2E-810CF7DD06A3}" srcOrd="1" destOrd="0" parTransId="{14E836AC-00BE-4CA8-A151-C893C8BD78A3}" sibTransId="{2DD14EFC-FB91-4AF9-A6A8-819B8EBC7706}"/>
    <dgm:cxn modelId="{3F612389-5E40-4B3F-8B17-DBD65EC890D8}" srcId="{16C78B00-752C-4742-809A-9141C1F47FE6}" destId="{554B5E81-2859-4AAA-816D-90C4ED1968A6}" srcOrd="0" destOrd="0" parTransId="{FE44698F-9163-4B8A-8C5B-C4ED2462B00E}" sibTransId="{54C24ADD-42BE-472A-904D-4B3B4FFFD040}"/>
    <dgm:cxn modelId="{35BF0F73-950F-4801-9D53-F8C1770DFBF4}" type="presOf" srcId="{9EAF69B2-8A3A-4D55-A980-2B6C26F076E5}" destId="{3AD9DCE0-3946-4941-AEC5-5FDB5D708832}" srcOrd="0" destOrd="0" presId="urn:microsoft.com/office/officeart/2009/3/layout/IncreasingArrowsProcess"/>
    <dgm:cxn modelId="{B8EF3188-390A-4893-970C-B646E97CDB79}" srcId="{082E25A3-EC3D-4BA3-B188-DD1CC63424F9}" destId="{A2AD1C3D-5D6C-4A99-B125-B6FA2E465DE8}" srcOrd="2" destOrd="0" parTransId="{25A68C7B-0BD7-4BC7-8C1E-EDC2FAD50943}" sibTransId="{27262E16-85CB-40D0-BB49-13E3D792AF6C}"/>
    <dgm:cxn modelId="{882168ED-A312-4B73-9F4A-9D76DFB9BE2B}" type="presParOf" srcId="{3AD9DCE0-3946-4941-AEC5-5FDB5D708832}" destId="{CA2C4742-AEB2-4CAE-B942-7E214AB9FB5C}" srcOrd="0" destOrd="0" presId="urn:microsoft.com/office/officeart/2009/3/layout/IncreasingArrowsProcess"/>
    <dgm:cxn modelId="{C681F132-37A4-4CEA-9688-A84C884EABAF}" type="presParOf" srcId="{3AD9DCE0-3946-4941-AEC5-5FDB5D708832}" destId="{8A265383-4F4F-46E9-BBE6-076F357C9D68}" srcOrd="1" destOrd="0" presId="urn:microsoft.com/office/officeart/2009/3/layout/IncreasingArrowsProcess"/>
    <dgm:cxn modelId="{1DA2BC0B-2B99-4F21-A914-E64D86399171}" type="presParOf" srcId="{3AD9DCE0-3946-4941-AEC5-5FDB5D708832}" destId="{A0320415-1714-45B6-872B-719345CE98E8}" srcOrd="2" destOrd="0" presId="urn:microsoft.com/office/officeart/2009/3/layout/IncreasingArrowsProcess"/>
    <dgm:cxn modelId="{8F59FEA9-D979-46B8-86ED-08A87C5E3B45}" type="presParOf" srcId="{3AD9DCE0-3946-4941-AEC5-5FDB5D708832}" destId="{F19CA4CB-6990-409D-8274-A90BB9EFBB28}" srcOrd="3" destOrd="0" presId="urn:microsoft.com/office/officeart/2009/3/layout/IncreasingArrowsProcess"/>
    <dgm:cxn modelId="{0D1C75CE-E847-4838-A49B-C519B13F4127}" type="presParOf" srcId="{3AD9DCE0-3946-4941-AEC5-5FDB5D708832}" destId="{36FC2FB8-32CD-4565-B36F-3DD5C828F57D}" srcOrd="4" destOrd="0" presId="urn:microsoft.com/office/officeart/2009/3/layout/IncreasingArrowsProcess"/>
    <dgm:cxn modelId="{B164C144-2CAC-45CD-BA9D-F7CB82C9BB25}" type="presParOf" srcId="{3AD9DCE0-3946-4941-AEC5-5FDB5D708832}" destId="{635B2CD5-C572-4503-88CA-A0945DD69B52}" srcOrd="5" destOrd="0" presId="urn:microsoft.com/office/officeart/2009/3/layout/IncreasingArrowsProcess"/>
    <dgm:cxn modelId="{A9227879-D832-43C8-97FC-24095F8A3AEC}" type="presParOf" srcId="{3AD9DCE0-3946-4941-AEC5-5FDB5D708832}" destId="{36F4E490-CCF8-4DFE-BE7E-B3E9172B5FFA}" srcOrd="6" destOrd="0" presId="urn:microsoft.com/office/officeart/2009/3/layout/IncreasingArrowsProcess"/>
    <dgm:cxn modelId="{173A0FEA-6B9F-42D8-8922-9BA364D0E571}" type="presParOf" srcId="{3AD9DCE0-3946-4941-AEC5-5FDB5D708832}" destId="{D60B7F56-EC97-4FDF-A57F-E1D6DB26E90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9ED00-5459-4355-8087-63DE8D3F7720}">
      <dsp:nvSpPr>
        <dsp:cNvPr id="0" name=""/>
        <dsp:cNvSpPr/>
      </dsp:nvSpPr>
      <dsp:spPr>
        <a:xfrm rot="10800000">
          <a:off x="0" y="0"/>
          <a:ext cx="41783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Функциональная грамотность</a:t>
          </a:r>
          <a:endParaRPr lang="ru-RU" sz="1200" kern="1200" dirty="0">
            <a:latin typeface="+mj-lt"/>
          </a:endParaRPr>
        </a:p>
      </dsp:txBody>
      <dsp:txXfrm rot="-10800000">
        <a:off x="731202" y="0"/>
        <a:ext cx="2715895" cy="409500"/>
      </dsp:txXfrm>
    </dsp:sp>
    <dsp:sp modelId="{F2704473-9F5C-4C8F-A820-5C6C8819DA7E}">
      <dsp:nvSpPr>
        <dsp:cNvPr id="0" name=""/>
        <dsp:cNvSpPr/>
      </dsp:nvSpPr>
      <dsp:spPr>
        <a:xfrm rot="10800000">
          <a:off x="298449" y="409500"/>
          <a:ext cx="35814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Выразительное чтение</a:t>
          </a:r>
          <a:endParaRPr lang="ru-RU" sz="1200" kern="1200" dirty="0">
            <a:latin typeface="+mj-lt"/>
          </a:endParaRPr>
        </a:p>
      </dsp:txBody>
      <dsp:txXfrm rot="-10800000">
        <a:off x="925194" y="409500"/>
        <a:ext cx="2327910" cy="409500"/>
      </dsp:txXfrm>
    </dsp:sp>
    <dsp:sp modelId="{FCC2558F-2650-4694-8C92-C747DB7D6896}">
      <dsp:nvSpPr>
        <dsp:cNvPr id="0" name=""/>
        <dsp:cNvSpPr/>
      </dsp:nvSpPr>
      <dsp:spPr>
        <a:xfrm rot="10800000">
          <a:off x="596900" y="819000"/>
          <a:ext cx="2984499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Грамматические разборы</a:t>
          </a:r>
          <a:endParaRPr lang="ru-RU" sz="1200" kern="1200" dirty="0">
            <a:latin typeface="+mj-lt"/>
          </a:endParaRPr>
        </a:p>
      </dsp:txBody>
      <dsp:txXfrm rot="-10800000">
        <a:off x="1119187" y="819000"/>
        <a:ext cx="1939925" cy="409500"/>
      </dsp:txXfrm>
    </dsp:sp>
    <dsp:sp modelId="{5D661F6C-A237-46A5-871E-3EE15FAF6C31}">
      <dsp:nvSpPr>
        <dsp:cNvPr id="0" name=""/>
        <dsp:cNvSpPr/>
      </dsp:nvSpPr>
      <dsp:spPr>
        <a:xfrm rot="10800000">
          <a:off x="895349" y="1228500"/>
          <a:ext cx="23876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Выявление смыслов</a:t>
          </a:r>
          <a:endParaRPr lang="ru-RU" sz="1200" kern="1200" dirty="0">
            <a:latin typeface="+mj-lt"/>
          </a:endParaRPr>
        </a:p>
      </dsp:txBody>
      <dsp:txXfrm rot="-10800000">
        <a:off x="1313179" y="1228500"/>
        <a:ext cx="1551940" cy="409500"/>
      </dsp:txXfrm>
    </dsp:sp>
    <dsp:sp modelId="{46C32764-4B75-44F4-83F5-5A3B8459EC83}">
      <dsp:nvSpPr>
        <dsp:cNvPr id="0" name=""/>
        <dsp:cNvSpPr/>
      </dsp:nvSpPr>
      <dsp:spPr>
        <a:xfrm rot="10800000">
          <a:off x="1193800" y="1638000"/>
          <a:ext cx="17907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Креативность</a:t>
          </a:r>
          <a:endParaRPr lang="ru-RU" sz="1200" kern="1200" dirty="0">
            <a:latin typeface="+mj-lt"/>
          </a:endParaRPr>
        </a:p>
      </dsp:txBody>
      <dsp:txXfrm rot="-10800000">
        <a:off x="1507172" y="1638000"/>
        <a:ext cx="1163955" cy="409500"/>
      </dsp:txXfrm>
    </dsp:sp>
    <dsp:sp modelId="{C57B621E-6EB0-4F77-82A9-F89858BF59A8}">
      <dsp:nvSpPr>
        <dsp:cNvPr id="0" name=""/>
        <dsp:cNvSpPr/>
      </dsp:nvSpPr>
      <dsp:spPr>
        <a:xfrm rot="10800000">
          <a:off x="1492249" y="2047500"/>
          <a:ext cx="11938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Работа в команде</a:t>
          </a:r>
          <a:endParaRPr lang="ru-RU" sz="1200" kern="1200" dirty="0">
            <a:latin typeface="+mj-lt"/>
          </a:endParaRPr>
        </a:p>
      </dsp:txBody>
      <dsp:txXfrm rot="-10800000">
        <a:off x="1701165" y="2047500"/>
        <a:ext cx="775970" cy="409500"/>
      </dsp:txXfrm>
    </dsp:sp>
    <dsp:sp modelId="{A13F153E-7BC2-4192-9026-B5D6AE7EEBB4}">
      <dsp:nvSpPr>
        <dsp:cNvPr id="0" name=""/>
        <dsp:cNvSpPr/>
      </dsp:nvSpPr>
      <dsp:spPr>
        <a:xfrm rot="10800000">
          <a:off x="1790699" y="2457000"/>
          <a:ext cx="5969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 rot="-10800000">
        <a:off x="1790699" y="2457000"/>
        <a:ext cx="596900" cy="40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C4742-AEB2-4CAE-B942-7E214AB9FB5C}">
      <dsp:nvSpPr>
        <dsp:cNvPr id="0" name=""/>
        <dsp:cNvSpPr/>
      </dsp:nvSpPr>
      <dsp:spPr>
        <a:xfrm>
          <a:off x="0" y="759958"/>
          <a:ext cx="7754434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Чтение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42190"/>
        <a:ext cx="7472202" cy="564465"/>
      </dsp:txXfrm>
    </dsp:sp>
    <dsp:sp modelId="{8A265383-4F4F-46E9-BBE6-076F357C9D68}">
      <dsp:nvSpPr>
        <dsp:cNvPr id="0" name=""/>
        <dsp:cNvSpPr/>
      </dsp:nvSpPr>
      <dsp:spPr>
        <a:xfrm>
          <a:off x="38107" y="1544987"/>
          <a:ext cx="1787397" cy="2088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Вслух.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 себя.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Выборочное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Просмотровое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Поисковое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изучающее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07" y="1544987"/>
        <a:ext cx="1787397" cy="2088178"/>
      </dsp:txXfrm>
    </dsp:sp>
    <dsp:sp modelId="{A0320415-1714-45B6-872B-719345CE98E8}">
      <dsp:nvSpPr>
        <dsp:cNvPr id="0" name=""/>
        <dsp:cNvSpPr/>
      </dsp:nvSpPr>
      <dsp:spPr>
        <a:xfrm>
          <a:off x="1787397" y="1048755"/>
          <a:ext cx="5967036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Письмо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397" y="1330987"/>
        <a:ext cx="5684804" cy="564465"/>
      </dsp:txXfrm>
    </dsp:sp>
    <dsp:sp modelId="{F19CA4CB-6990-409D-8274-A90BB9EFBB28}">
      <dsp:nvSpPr>
        <dsp:cNvPr id="0" name=""/>
        <dsp:cNvSpPr/>
      </dsp:nvSpPr>
      <dsp:spPr>
        <a:xfrm>
          <a:off x="1812795" y="1857673"/>
          <a:ext cx="1787397" cy="2034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Выписать. Подготовить конспект, тезисы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план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и заполнить таблицу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2795" y="1857673"/>
        <a:ext cx="1787397" cy="2034953"/>
      </dsp:txXfrm>
    </dsp:sp>
    <dsp:sp modelId="{36FC2FB8-32CD-4565-B36F-3DD5C828F57D}">
      <dsp:nvSpPr>
        <dsp:cNvPr id="0" name=""/>
        <dsp:cNvSpPr/>
      </dsp:nvSpPr>
      <dsp:spPr>
        <a:xfrm>
          <a:off x="3574794" y="1424931"/>
          <a:ext cx="4179639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Говорение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4794" y="1707163"/>
        <a:ext cx="3897407" cy="564465"/>
      </dsp:txXfrm>
    </dsp:sp>
    <dsp:sp modelId="{635B2CD5-C572-4503-88CA-A0945DD69B52}">
      <dsp:nvSpPr>
        <dsp:cNvPr id="0" name=""/>
        <dsp:cNvSpPr/>
      </dsp:nvSpPr>
      <dsp:spPr>
        <a:xfrm>
          <a:off x="3600210" y="2259237"/>
          <a:ext cx="1787397" cy="2048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Ответить на вопросы.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Пересказать (подготовить связный рассказ на заданную тему)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Принять участие в беседе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Участвовать в работе команды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0210" y="2259237"/>
        <a:ext cx="1787397" cy="2048560"/>
      </dsp:txXfrm>
    </dsp:sp>
    <dsp:sp modelId="{36F4E490-CCF8-4DFE-BE7E-B3E9172B5FFA}">
      <dsp:nvSpPr>
        <dsp:cNvPr id="0" name=""/>
        <dsp:cNvSpPr/>
      </dsp:nvSpPr>
      <dsp:spPr>
        <a:xfrm>
          <a:off x="5362191" y="1801107"/>
          <a:ext cx="2392242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Слушание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2191" y="2083339"/>
        <a:ext cx="2110010" cy="564465"/>
      </dsp:txXfrm>
    </dsp:sp>
    <dsp:sp modelId="{D60B7F56-EC97-4FDF-A57F-E1D6DB26E90B}">
      <dsp:nvSpPr>
        <dsp:cNvPr id="0" name=""/>
        <dsp:cNvSpPr/>
      </dsp:nvSpPr>
      <dsp:spPr>
        <a:xfrm>
          <a:off x="5392231" y="2622717"/>
          <a:ext cx="1794392" cy="2072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Arial" panose="020B0604020202020204" pitchFamily="34" charset="0"/>
              <a:cs typeface="Arial" panose="020B0604020202020204" pitchFamily="34" charset="0"/>
            </a:rPr>
            <a:t>Слушать и конспектировать.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Arial" panose="020B0604020202020204" pitchFamily="34" charset="0"/>
              <a:cs typeface="Arial" panose="020B0604020202020204" pitchFamily="34" charset="0"/>
            </a:rPr>
            <a:t>Слушать и готовить тезисы.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 задавать вопросы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 оценивать достоверность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выявлять существенное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231" y="2622717"/>
        <a:ext cx="1794392" cy="2072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2EDDFEC-2559-CC47-A9DB-1732A1BB3879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E8588DC-256B-FF43-96AB-290C3961D8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Вопросы :почему это событие стало одним из сильнейших воспоминаний? почему опасались</a:t>
            </a:r>
            <a:r>
              <a:rPr lang="ru-RU" sz="900" baseline="0" dirty="0"/>
              <a:t> того, что женщины прорвут оцепление ? ; Почему </a:t>
            </a:r>
            <a:r>
              <a:rPr lang="ru-RU" sz="900" baseline="0" dirty="0" err="1"/>
              <a:t>Е.Евтушенко</a:t>
            </a:r>
            <a:r>
              <a:rPr lang="ru-RU" sz="900" baseline="0" dirty="0"/>
              <a:t> считает сердобольность самым важным качеством народа?, у какого писателя мы видим описание  подобного отношения к поверженному врагу? – вопросы на углубление и уточнение содержания. Это вопросы второго этапа работы с текстом</a:t>
            </a: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16CAD-1902-45EA-9847-2D4D4A83D81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4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1"/>
            <a:ext cx="279882" cy="276999"/>
          </a:xfrm>
          <a:prstGeom prst="rect">
            <a:avLst/>
          </a:prstGeom>
        </p:spPr>
        <p:txBody>
          <a:bodyPr/>
          <a:lstStyle>
            <a:lvl1pPr algn="r" defTabSz="914400"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0822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20734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defTabSz="1219169">
              <a:lnSpc>
                <a:spcPct val="100000"/>
              </a:lnSpc>
              <a:defRPr sz="5300" b="0" i="0" cap="all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90427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457189" indent="-457189" defTabSz="1219169">
              <a:lnSpc>
                <a:spcPct val="100000"/>
              </a:lnSpc>
              <a:spcBef>
                <a:spcPts val="800"/>
              </a:spcBef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1050104" indent="-440519" defTabSz="1219169">
              <a:lnSpc>
                <a:spcPct val="100000"/>
              </a:lnSpc>
              <a:spcBef>
                <a:spcPts val="800"/>
              </a:spcBef>
              <a:buChar char="–"/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1652912" indent="-433742" defTabSz="1219169">
              <a:lnSpc>
                <a:spcPct val="100000"/>
              </a:lnSpc>
              <a:spcBef>
                <a:spcPts val="800"/>
              </a:spcBef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2298642" indent="-469887" defTabSz="1219169">
              <a:lnSpc>
                <a:spcPct val="100000"/>
              </a:lnSpc>
              <a:spcBef>
                <a:spcPts val="800"/>
              </a:spcBef>
              <a:buChar char="–"/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2908226" indent="-469887" defTabSz="1219169">
              <a:lnSpc>
                <a:spcPct val="100000"/>
              </a:lnSpc>
              <a:spcBef>
                <a:spcPts val="800"/>
              </a:spcBef>
              <a:buChar char="»"/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3782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85" name="Текст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4" cy="63976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1">
                <a:latin typeface="SF Compact Display Regular"/>
                <a:ea typeface="SF Compact Display Regular"/>
                <a:cs typeface="SF Compact Display Regular"/>
                <a:sym typeface="SF Compact Display Regular"/>
              </a:defRPr>
            </a:pPr>
            <a:r>
              <a:rPr lang="ru-RU" dirty="0"/>
              <a:t>Образец текста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140084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04973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Пустой слайд"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B497027-7911-0F40-997A-DC389A4ADE30}"/>
              </a:ext>
            </a:extLst>
          </p:cNvPr>
          <p:cNvCxnSpPr/>
          <p:nvPr userDrawn="1"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8EC55E0-15D5-8245-8353-32912AD6D530}"/>
              </a:ext>
            </a:extLst>
          </p:cNvPr>
          <p:cNvCxnSpPr/>
          <p:nvPr userDrawn="1"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906BEF0-A8F1-0248-A171-4936DBEF66E7}"/>
              </a:ext>
            </a:extLst>
          </p:cNvPr>
          <p:cNvCxnSpPr/>
          <p:nvPr userDrawn="1"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6B198DF-D763-1A48-84EE-2160C5E34481}"/>
              </a:ext>
            </a:extLst>
          </p:cNvPr>
          <p:cNvCxnSpPr/>
          <p:nvPr userDrawn="1"/>
        </p:nvCxnSpPr>
        <p:spPr>
          <a:xfrm flipH="1">
            <a:off x="-558235" y="5791200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8BE3462-1FDA-9F44-A3B0-7EE84726E8FB}"/>
              </a:ext>
            </a:extLst>
          </p:cNvPr>
          <p:cNvCxnSpPr/>
          <p:nvPr userDrawn="1"/>
        </p:nvCxnSpPr>
        <p:spPr>
          <a:xfrm flipH="1">
            <a:off x="-1106875" y="6043747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53100EF-975B-F948-B1E9-8C3DCF2EB3B2}"/>
              </a:ext>
            </a:extLst>
          </p:cNvPr>
          <p:cNvCxnSpPr/>
          <p:nvPr userDrawn="1"/>
        </p:nvCxnSpPr>
        <p:spPr>
          <a:xfrm flipH="1">
            <a:off x="-505096" y="6287585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xmlns="" id="{2D144730-CD69-4243-BF08-A395DD141D7A}"/>
              </a:ext>
            </a:extLst>
          </p:cNvPr>
          <p:cNvSpPr/>
          <p:nvPr userDrawn="1"/>
        </p:nvSpPr>
        <p:spPr>
          <a:xfrm>
            <a:off x="-558235" y="-197261"/>
            <a:ext cx="3023529" cy="2606491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AE1BA9EC-7155-DC4F-833E-7D05B53C44CB}"/>
              </a:ext>
            </a:extLst>
          </p:cNvPr>
          <p:cNvSpPr/>
          <p:nvPr userDrawn="1"/>
        </p:nvSpPr>
        <p:spPr>
          <a:xfrm>
            <a:off x="10835344" y="5400312"/>
            <a:ext cx="1786884" cy="1540417"/>
          </a:xfrm>
          <a:prstGeom prst="hexagon">
            <a:avLst/>
          </a:prstGeom>
          <a:solidFill>
            <a:schemeClr val="bg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9FFFE2-AE8D-BB41-8009-76DD95691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2" y="156754"/>
            <a:ext cx="1690800" cy="1704114"/>
          </a:xfrm>
          <a:prstGeom prst="rect">
            <a:avLst/>
          </a:prstGeom>
        </p:spPr>
      </p:pic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xmlns="" id="{B8E4D1CC-BA6E-E44B-98F2-798F6429DA8A}"/>
              </a:ext>
            </a:extLst>
          </p:cNvPr>
          <p:cNvSpPr/>
          <p:nvPr userDrawn="1"/>
        </p:nvSpPr>
        <p:spPr>
          <a:xfrm>
            <a:off x="11060308" y="5602017"/>
            <a:ext cx="1318926" cy="1137005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0550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085" cy="1162051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100000"/>
              </a:lnSpc>
              <a:defRPr sz="2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0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 marL="457189" indent="-457189" defTabSz="1219169">
              <a:lnSpc>
                <a:spcPct val="100000"/>
              </a:lnSpc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1042060" indent="-432475" defTabSz="1219169">
              <a:lnSpc>
                <a:spcPct val="100000"/>
              </a:lnSpc>
              <a:buChar char="–"/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1619209" indent="-400039" defTabSz="1219169">
              <a:lnSpc>
                <a:spcPct val="100000"/>
              </a:lnSpc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2321111" indent="-492356" defTabSz="1219169">
              <a:lnSpc>
                <a:spcPct val="100000"/>
              </a:lnSpc>
              <a:buChar char="–"/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2930695" indent="-492356" defTabSz="1219169">
              <a:lnSpc>
                <a:spcPct val="100000"/>
              </a:lnSpc>
              <a:buChar char="»"/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10" name="Текст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5" cy="4691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SF Compact Display Regular"/>
                <a:ea typeface="SF Compact Display Regular"/>
                <a:cs typeface="SF Compact Display Regular"/>
                <a:sym typeface="SF Compact Display Regular"/>
              </a:defRPr>
            </a:pPr>
            <a:r>
              <a:rPr lang="ru-RU" dirty="0"/>
              <a:t>Образец текста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935968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100000"/>
              </a:lnSpc>
              <a:defRPr sz="2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19" name="Рисунок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750730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5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6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6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9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326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6470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06EAD861-3888-4B7E-A0C4-652DDC6EE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845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8942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1CD2838-F54F-2347-8E71-A96720F6972D}"/>
              </a:ext>
            </a:extLst>
          </p:cNvPr>
          <p:cNvSpPr/>
          <p:nvPr userDrawn="1"/>
        </p:nvSpPr>
        <p:spPr>
          <a:xfrm rot="2729028">
            <a:off x="11487444" y="6390907"/>
            <a:ext cx="475807" cy="475807"/>
          </a:xfrm>
          <a:prstGeom prst="roundRect">
            <a:avLst/>
          </a:prstGeom>
          <a:solidFill>
            <a:srgbClr val="0072B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8D53B8-3509-A146-87A2-EB8079B88839}"/>
              </a:ext>
            </a:extLst>
          </p:cNvPr>
          <p:cNvSpPr/>
          <p:nvPr userDrawn="1"/>
        </p:nvSpPr>
        <p:spPr>
          <a:xfrm>
            <a:off x="0" y="-1"/>
            <a:ext cx="12192000" cy="1049695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593308" y="6510113"/>
            <a:ext cx="263852" cy="2616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E2E8B91-2CDA-9F43-8232-2840573B9C51}"/>
              </a:ext>
            </a:extLst>
          </p:cNvPr>
          <p:cNvGrpSpPr/>
          <p:nvPr userDrawn="1"/>
        </p:nvGrpSpPr>
        <p:grpSpPr>
          <a:xfrm>
            <a:off x="10736979" y="30718"/>
            <a:ext cx="988255" cy="988255"/>
            <a:chOff x="10741052" y="-74766"/>
            <a:chExt cx="1223272" cy="1223273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xmlns="" id="{48C2FB1D-CCD8-9940-AE59-C11EC173A1FD}"/>
                </a:ext>
              </a:extLst>
            </p:cNvPr>
            <p:cNvSpPr/>
            <p:nvPr userDrawn="1"/>
          </p:nvSpPr>
          <p:spPr>
            <a:xfrm rot="2729028">
              <a:off x="10741051" y="-74765"/>
              <a:ext cx="1223273" cy="1223272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21" name="Рисунок 9" descr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1109" y="163196"/>
              <a:ext cx="643176" cy="74734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Текст заголовка">
            <a:extLst>
              <a:ext uri="{FF2B5EF4-FFF2-40B4-BE49-F238E27FC236}">
                <a16:creationId xmlns:a16="http://schemas.microsoft.com/office/drawing/2014/main" xmlns="" id="{1716A4BE-7FFF-AE41-A32A-A53CFB6EF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922" y="0"/>
            <a:ext cx="9950496" cy="104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7831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3" descr="Рисунок 3"/>
          <p:cNvPicPr>
            <a:picLocks noChangeAspect="1"/>
          </p:cNvPicPr>
          <p:nvPr/>
        </p:nvPicPr>
        <p:blipFill>
          <a:blip r:embed="rId2"/>
          <a:srcRect l="68333"/>
          <a:stretch>
            <a:fillRect/>
          </a:stretch>
        </p:blipFill>
        <p:spPr>
          <a:xfrm>
            <a:off x="8331200" y="0"/>
            <a:ext cx="3860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40" y="1654031"/>
            <a:ext cx="1854593" cy="215089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1"/>
            <a:ext cx="279882" cy="276999"/>
          </a:xfrm>
          <a:prstGeom prst="rect">
            <a:avLst/>
          </a:prstGeom>
        </p:spPr>
        <p:txBody>
          <a:bodyPr/>
          <a:lstStyle>
            <a:lvl1pPr algn="r" defTabSz="914400"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9435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365125"/>
            <a:ext cx="8260977" cy="82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28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61" r:id="rId5"/>
    <p:sldLayoutId id="21474837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2B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/>
          <p:nvPr/>
        </p:nvSpPr>
        <p:spPr>
          <a:xfrm rot="10800000" flipH="1">
            <a:off x="11231808" y="0"/>
            <a:ext cx="956951" cy="6858000"/>
          </a:xfrm>
          <a:prstGeom prst="rect">
            <a:avLst/>
          </a:prstGeom>
          <a:gradFill>
            <a:gsLst>
              <a:gs pos="6000">
                <a:srgbClr val="0072BC"/>
              </a:gs>
              <a:gs pos="82000">
                <a:srgbClr val="1B328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Рисунок 6" descr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57040" y="152398"/>
            <a:ext cx="706487" cy="81935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561111" y="6452152"/>
            <a:ext cx="330162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57200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Прямая соединительная линия 8"/>
          <p:cNvSpPr/>
          <p:nvPr/>
        </p:nvSpPr>
        <p:spPr>
          <a:xfrm>
            <a:off x="-1" y="1117600"/>
            <a:ext cx="1857831" cy="0"/>
          </a:xfrm>
          <a:prstGeom prst="line">
            <a:avLst/>
          </a:prstGeom>
          <a:ln w="76200">
            <a:solidFill>
              <a:srgbClr val="0072BC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471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3FA3-E6E6-4DD1-BF01-8CE19479B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">
            <a:extLst>
              <a:ext uri="{FF2B5EF4-FFF2-40B4-BE49-F238E27FC236}">
                <a16:creationId xmlns:a16="http://schemas.microsoft.com/office/drawing/2014/main" xmlns="" id="{9DD8E525-99F1-9D4B-A079-9F1DB4C4AFB6}"/>
              </a:ext>
            </a:extLst>
          </p:cNvPr>
          <p:cNvSpPr/>
          <p:nvPr/>
        </p:nvSpPr>
        <p:spPr>
          <a:xfrm>
            <a:off x="-167780" y="-11113"/>
            <a:ext cx="9557011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5671" y="21600"/>
                </a:lnTo>
                <a:lnTo>
                  <a:pt x="19983" y="16602"/>
                </a:lnTo>
                <a:cubicBezTo>
                  <a:pt x="20530" y="16411"/>
                  <a:pt x="20859" y="16297"/>
                  <a:pt x="21055" y="16093"/>
                </a:cubicBezTo>
                <a:cubicBezTo>
                  <a:pt x="21341" y="15823"/>
                  <a:pt x="21528" y="15390"/>
                  <a:pt x="21563" y="14910"/>
                </a:cubicBezTo>
                <a:cubicBezTo>
                  <a:pt x="21600" y="14573"/>
                  <a:pt x="21517" y="14116"/>
                  <a:pt x="21380" y="13353"/>
                </a:cubicBezTo>
                <a:lnTo>
                  <a:pt x="18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272" name="Фигура"/>
          <p:cNvSpPr/>
          <p:nvPr/>
        </p:nvSpPr>
        <p:spPr>
          <a:xfrm>
            <a:off x="8232855" y="2979142"/>
            <a:ext cx="3994666" cy="389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277" name="Рост"/>
          <p:cNvSpPr/>
          <p:nvPr/>
        </p:nvSpPr>
        <p:spPr>
          <a:xfrm>
            <a:off x="9667900" y="714356"/>
            <a:ext cx="1863808" cy="1447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sym typeface="Helvetica Neue Medium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51" y="4002645"/>
            <a:ext cx="1833094" cy="18475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2B37D3F-7912-AB44-ACAB-F43FC770850B}"/>
              </a:ext>
            </a:extLst>
          </p:cNvPr>
          <p:cNvSpPr/>
          <p:nvPr/>
        </p:nvSpPr>
        <p:spPr>
          <a:xfrm>
            <a:off x="452398" y="889348"/>
            <a:ext cx="8111077" cy="224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функциональной грамотности к реализации обновленного ФГОС ООО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FA5CC2-0162-7947-8B27-A6B0BCE02E58}"/>
              </a:ext>
            </a:extLst>
          </p:cNvPr>
          <p:cNvSpPr txBox="1"/>
          <p:nvPr/>
        </p:nvSpPr>
        <p:spPr>
          <a:xfrm>
            <a:off x="10027054" y="6213525"/>
            <a:ext cx="736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65C97-F28B-0546-95C1-BE64565C5A5A}"/>
              </a:ext>
            </a:extLst>
          </p:cNvPr>
          <p:cNvSpPr txBox="1"/>
          <p:nvPr/>
        </p:nvSpPr>
        <p:spPr>
          <a:xfrm>
            <a:off x="523836" y="4757155"/>
            <a:ext cx="69681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Мищерина Марина Алексеевна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доцент,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ведущий эксперт ФМЦ Академии Минпросвещения России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51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299"/>
          <a:stretch/>
        </p:blipFill>
        <p:spPr>
          <a:xfrm>
            <a:off x="4011473" y="3317832"/>
            <a:ext cx="4216047" cy="35969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0" y="183990"/>
            <a:ext cx="9714451" cy="973691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550" y="225531"/>
            <a:ext cx="8879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заглавием учебного текста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-38376" y="5679026"/>
            <a:ext cx="1911095" cy="183434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72B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16200000">
            <a:off x="3676092" y="3039604"/>
            <a:ext cx="4863029" cy="4192266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232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491535">
            <a:off x="2946044" y="2481539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108465" flipH="1">
            <a:off x="6194357" y="2542500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49" y="3917451"/>
            <a:ext cx="791534" cy="791534"/>
          </a:xfrm>
          <a:prstGeom prst="rect">
            <a:avLst/>
          </a:prstGeom>
        </p:spPr>
      </p:pic>
      <p:cxnSp>
        <p:nvCxnSpPr>
          <p:cNvPr id="45" name="Соединительная линия уступом 44"/>
          <p:cNvCxnSpPr/>
          <p:nvPr/>
        </p:nvCxnSpPr>
        <p:spPr>
          <a:xfrm>
            <a:off x="2827490" y="5105256"/>
            <a:ext cx="1010059" cy="308981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580276" y="3493741"/>
            <a:ext cx="1735151" cy="327243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7460678" y="3763937"/>
            <a:ext cx="1395995" cy="261186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Шестиугольник 52"/>
          <p:cNvSpPr/>
          <p:nvPr/>
        </p:nvSpPr>
        <p:spPr>
          <a:xfrm rot="16200000">
            <a:off x="9900725" y="5040036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376" y="1329083"/>
            <a:ext cx="4314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значимых для понимания 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Деталей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необходимых понятий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уже известного от неизвестного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траектории исследования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" y="1292579"/>
            <a:ext cx="740044" cy="740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2082" y="3731921"/>
            <a:ext cx="2592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букв О\Е  после шипящих в суффиксах имен существительных: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Морфология</a:t>
            </a:r>
          </a:p>
          <a:p>
            <a:r>
              <a:rPr lang="ru-RU" dirty="0" err="1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Морфемика</a:t>
            </a:r>
            <a:endParaRPr lang="ru-RU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Фонетика</a:t>
            </a:r>
          </a:p>
          <a:p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11850" y="2617365"/>
            <a:ext cx="3011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алгоритмических формул и уравнений</a:t>
            </a:r>
          </a:p>
          <a:p>
            <a:endParaRPr lang="ru-RU" b="1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проектируют свою предметную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речевой деятельности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46" y="4063006"/>
            <a:ext cx="645979" cy="645979"/>
          </a:xfrm>
          <a:prstGeom prst="rect">
            <a:avLst/>
          </a:prstGeom>
        </p:spPr>
      </p:pic>
      <p:sp>
        <p:nvSpPr>
          <p:cNvPr id="20" name="Шестиугольник 19"/>
          <p:cNvSpPr/>
          <p:nvPr/>
        </p:nvSpPr>
        <p:spPr>
          <a:xfrm rot="16200000">
            <a:off x="9763093" y="-230455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Шестиугольник 20"/>
          <p:cNvSpPr/>
          <p:nvPr/>
        </p:nvSpPr>
        <p:spPr>
          <a:xfrm rot="16200000">
            <a:off x="9940579" y="-103131"/>
            <a:ext cx="2106025" cy="1866903"/>
          </a:xfrm>
          <a:prstGeom prst="hexagon">
            <a:avLst>
              <a:gd name="adj" fmla="val 35345"/>
              <a:gd name="vf" fmla="val 115470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29" y="225531"/>
            <a:ext cx="1097926" cy="1106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37694" y="1409350"/>
            <a:ext cx="3212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правописного затруднения :</a:t>
            </a:r>
          </a:p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слух решить вопрос о выборе гласного невозможно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16" y="1363449"/>
            <a:ext cx="519884" cy="5198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675" y="2815783"/>
            <a:ext cx="535252" cy="5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>
          <a:xfrm>
            <a:off x="495300" y="0"/>
            <a:ext cx="10128118" cy="1049694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речевой деятельности на уроках различных предметных областей и </a:t>
            </a:r>
            <a:r>
              <a:rPr lang="ru-RU" dirty="0" err="1" smtClean="0"/>
              <a:t>межпредметное</a:t>
            </a:r>
            <a:r>
              <a:rPr lang="ru-RU" dirty="0" smtClean="0"/>
              <a:t> сотрудничество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35954679"/>
              </p:ext>
            </p:extLst>
          </p:nvPr>
        </p:nvGraphicFramePr>
        <p:xfrm>
          <a:off x="195766" y="960794"/>
          <a:ext cx="77544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Шестиугольник 5"/>
          <p:cNvSpPr/>
          <p:nvPr/>
        </p:nvSpPr>
        <p:spPr>
          <a:xfrm rot="5400000">
            <a:off x="7969249" y="1593850"/>
            <a:ext cx="4165599" cy="3746499"/>
          </a:xfrm>
          <a:prstGeom prst="hexagon">
            <a:avLst/>
          </a:prstGeom>
          <a:solidFill>
            <a:srgbClr val="1B328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>
          <a:xfrm>
            <a:off x="8053040" y="2035308"/>
            <a:ext cx="4037360" cy="3877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универсальная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метапредметная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дефиниция, которая повышает качество освоения каждого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школьной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05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161"/>
          <a:stretch/>
        </p:blipFill>
        <p:spPr>
          <a:xfrm>
            <a:off x="4002683" y="3417367"/>
            <a:ext cx="4192267" cy="3456819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-1" y="419675"/>
            <a:ext cx="10228275" cy="111551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712" y="461528"/>
            <a:ext cx="8028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текстом учебного параграфа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149011" y="5033291"/>
            <a:ext cx="1911095" cy="2209113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72B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16200000">
            <a:off x="3646826" y="3842769"/>
            <a:ext cx="4863029" cy="4192266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232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491535">
            <a:off x="2946044" y="2481539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108465" flipH="1">
            <a:off x="6194357" y="2542500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5400000" flipH="1" flipV="1">
            <a:off x="6833261" y="2486846"/>
            <a:ext cx="1434662" cy="1266534"/>
          </a:xfrm>
          <a:prstGeom prst="bentConnector3">
            <a:avLst>
              <a:gd name="adj1" fmla="val 80098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2718639" y="4794502"/>
            <a:ext cx="1065961" cy="582703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7694458" y="4127500"/>
            <a:ext cx="700242" cy="371798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Шестиугольник 52"/>
          <p:cNvSpPr/>
          <p:nvPr/>
        </p:nvSpPr>
        <p:spPr>
          <a:xfrm rot="16200000">
            <a:off x="9950092" y="5020056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976" y="2205383"/>
            <a:ext cx="320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констатирующих вопросов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содержанию</a:t>
            </a:r>
          </a:p>
        </p:txBody>
      </p:sp>
      <p:sp>
        <p:nvSpPr>
          <p:cNvPr id="20" name="Шестиугольник 19"/>
          <p:cNvSpPr/>
          <p:nvPr/>
        </p:nvSpPr>
        <p:spPr>
          <a:xfrm rot="16200000">
            <a:off x="10345675" y="-401152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Шестиугольник 20"/>
          <p:cNvSpPr/>
          <p:nvPr/>
        </p:nvSpPr>
        <p:spPr>
          <a:xfrm rot="16200000">
            <a:off x="10523038" y="-286843"/>
            <a:ext cx="2106025" cy="1866903"/>
          </a:xfrm>
          <a:prstGeom prst="hexagon">
            <a:avLst>
              <a:gd name="adj" fmla="val 35345"/>
              <a:gd name="vf" fmla="val 115470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37" y="88899"/>
            <a:ext cx="1097926" cy="1106571"/>
          </a:xfrm>
          <a:prstGeom prst="rect">
            <a:avLst/>
          </a:prstGeom>
        </p:spPr>
      </p:pic>
      <p:sp>
        <p:nvSpPr>
          <p:cNvPr id="24" name="Rectangle 3"/>
          <p:cNvSpPr txBox="1">
            <a:spLocks/>
          </p:cNvSpPr>
          <p:nvPr/>
        </p:nvSpPr>
        <p:spPr>
          <a:xfrm>
            <a:off x="8770746" y="4933114"/>
            <a:ext cx="2164875" cy="8085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остроение </a:t>
            </a: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обобщающей таблицы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" y="2285546"/>
            <a:ext cx="604267" cy="604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035" y="3804736"/>
            <a:ext cx="2998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по месту ее размещения: 3-й абзац, последний абзац и т.д.</a:t>
            </a: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>
            <a:off x="3492500" y="2654300"/>
            <a:ext cx="1856251" cy="1185250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9" y="3887199"/>
            <a:ext cx="519884" cy="5198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85225" y="1701127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искомой информации по смыслу: прочитайте определение, пример, описание опыта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57" y="1725458"/>
            <a:ext cx="562285" cy="5622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685225" y="3086100"/>
            <a:ext cx="3086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искомой информации по замыслу обучающегося, в том числе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выявление причинно-следственной связи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4950" y="3185848"/>
            <a:ext cx="535252" cy="5352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02" y="4944636"/>
            <a:ext cx="475330" cy="475330"/>
          </a:xfrm>
          <a:prstGeom prst="rect">
            <a:avLst/>
          </a:prstGeom>
        </p:spPr>
      </p:pic>
      <p:cxnSp>
        <p:nvCxnSpPr>
          <p:cNvPr id="49" name="Соединительная линия уступом 48"/>
          <p:cNvCxnSpPr/>
          <p:nvPr/>
        </p:nvCxnSpPr>
        <p:spPr>
          <a:xfrm rot="5400000" flipH="1" flipV="1">
            <a:off x="8165103" y="5695447"/>
            <a:ext cx="633667" cy="364489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sy-files.ru/wp-content/uploads/8/9/a/89a1125b524b50baca5d41267cd649e6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/>
          <a:stretch/>
        </p:blipFill>
        <p:spPr bwMode="auto">
          <a:xfrm>
            <a:off x="0" y="3405361"/>
            <a:ext cx="6096393" cy="37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g.ru/wp-content/uploads/2021/01/02ug_0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94" y="-620570"/>
            <a:ext cx="6095606" cy="4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5679345" y="1705050"/>
            <a:ext cx="1562330" cy="728233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buClrTx/>
              <a:buFontTx/>
              <a:buNone/>
              <a:defRPr/>
            </a:pPr>
            <a:endParaRPr lang="ru-RU" sz="18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 flipH="1">
            <a:off x="5096910" y="5012202"/>
            <a:ext cx="1562330" cy="728233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buClrTx/>
              <a:buFontTx/>
              <a:buNone/>
              <a:defRPr/>
            </a:pPr>
            <a:endParaRPr lang="ru-RU" sz="18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467" y="130611"/>
            <a:ext cx="60072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Цели изучения</a:t>
            </a:r>
            <a:endParaRPr lang="en-US" sz="2600" b="1" dirty="0" smtClean="0">
              <a:solidFill>
                <a:srgbClr val="000099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lvl="0"/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учебного </a:t>
            </a:r>
            <a:r>
              <a:rPr lang="ru-RU" sz="2600" b="1" dirty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предмета «Литература»</a:t>
            </a:r>
            <a:endParaRPr lang="ru-RU" sz="2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432" y="128800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70C0"/>
              </a:buClr>
              <a:buSzPts val="3000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обучающихся потребности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качественном чтении, культуры читательского восприятия, понимания литературных текстов </a:t>
            </a:r>
          </a:p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создания собственных устных и письменных высказываний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60510" y="3834907"/>
            <a:ext cx="5012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buSzPts val="3000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причастности </a:t>
            </a:r>
          </a:p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отечественной культуре </a:t>
            </a:r>
          </a:p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уважения к другим культурам, аксиологической сферы личности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высоких духовно-нравственных идеалов,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воплощённых</a:t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зарубежной литературе</a:t>
            </a:r>
          </a:p>
        </p:txBody>
      </p:sp>
      <p:sp>
        <p:nvSpPr>
          <p:cNvPr id="9" name="Google Shape;216;g1325c277460_0_170"/>
          <p:cNvSpPr txBox="1">
            <a:spLocks noGrp="1"/>
          </p:cNvSpPr>
          <p:nvPr>
            <p:ph type="sldNum" idx="4294967295"/>
          </p:nvPr>
        </p:nvSpPr>
        <p:spPr>
          <a:xfrm>
            <a:off x="9144000" y="63894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14</a:t>
            </a:r>
            <a:endParaRPr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6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280305" y="1427513"/>
          <a:ext cx="11641940" cy="5320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9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3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8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 самодиагностики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Возможный результат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Краткая информация о ходе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Краткий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 урока с основными этапами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Время, отведенное для чтения (нужное отметить)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времени для чтения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времени урока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времени урока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времени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урока.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Чтения текста на уроке не было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чтения, включенные в урок (нужное отметить)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разных видов чтения: изучающего, просмотрового, ознакомительного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 на локализацию информации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месту, по смыслу, по замыслу обучающегося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констатирующих вопросов по содержанию прочитанного материала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проблемных вопросов по содержанию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заданий на выявление причинно-следственных связей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графическими символами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обобщающей таблицы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1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самостоятельного высказывания с опорой на исходный текст (пересказ, развернутый ответ на вопрос)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 тетради (конспект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текста, план текста, таблица, алгоритм и т.д.)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материалами в формате читательской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3237" y="259040"/>
            <a:ext cx="8913409" cy="1051165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907" y="177433"/>
            <a:ext cx="9110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spc="14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Карта для </a:t>
            </a:r>
            <a:r>
              <a:rPr lang="ru-RU" sz="3200" b="1" spc="14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самодиагностики </a:t>
            </a:r>
            <a:br>
              <a:rPr lang="ru-RU" sz="3200" b="1" spc="14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</a:br>
            <a:r>
              <a:rPr lang="ru-RU" sz="3200" b="1" spc="14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по читательской </a:t>
            </a:r>
            <a:r>
              <a:rPr lang="ru-RU" sz="3200" b="1" spc="14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грамотности</a:t>
            </a:r>
          </a:p>
        </p:txBody>
      </p:sp>
      <p:sp>
        <p:nvSpPr>
          <p:cNvPr id="28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26646" y="6383067"/>
            <a:ext cx="2743200" cy="365125"/>
          </a:xfrm>
        </p:spPr>
        <p:txBody>
          <a:bodyPr/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05" y="0"/>
            <a:ext cx="1360882" cy="1371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64" y="154752"/>
            <a:ext cx="1103076" cy="92235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3BF0A4C-9788-43B6-9EA3-9243527A1177}"/>
              </a:ext>
            </a:extLst>
          </p:cNvPr>
          <p:cNvSpPr/>
          <p:nvPr/>
        </p:nvSpPr>
        <p:spPr bwMode="auto">
          <a:xfrm>
            <a:off x="10511440" y="1140767"/>
            <a:ext cx="1765227" cy="25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dirty="0" smtClean="0">
              <a:solidFill>
                <a:srgbClr val="1B3281">
                  <a:alpha val="50000"/>
                </a:srgbClr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" y="304800"/>
            <a:ext cx="8804419" cy="99811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26646" y="6455267"/>
            <a:ext cx="2743200" cy="365125"/>
          </a:xfrm>
        </p:spPr>
        <p:txBody>
          <a:bodyPr/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389691"/>
            <a:ext cx="10408611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«Свойства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Внеурочное </a:t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занятие по окружающему миру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" y="1395919"/>
            <a:ext cx="9292799" cy="5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27" y="85607"/>
            <a:ext cx="1285277" cy="12953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24" y="190407"/>
            <a:ext cx="1103076" cy="92235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3BF0A4C-9788-43B6-9EA3-9243527A1177}"/>
              </a:ext>
            </a:extLst>
          </p:cNvPr>
          <p:cNvSpPr/>
          <p:nvPr/>
        </p:nvSpPr>
        <p:spPr bwMode="auto">
          <a:xfrm>
            <a:off x="10433199" y="1151108"/>
            <a:ext cx="1592103" cy="244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sz="1600" dirty="0" smtClean="0">
              <a:solidFill>
                <a:srgbClr val="003399"/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5931"/>
            <a:ext cx="8915400" cy="932313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80" y="411070"/>
            <a:ext cx="848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по тексту «Свойства воды»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0305" y="4854727"/>
            <a:ext cx="2929264" cy="3468278"/>
            <a:chOff x="4055842" y="3251407"/>
            <a:chExt cx="4098306" cy="486302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897"/>
            <a:stretch/>
          </p:blipFill>
          <p:spPr>
            <a:xfrm>
              <a:off x="4093951" y="3286533"/>
              <a:ext cx="4060197" cy="4087242"/>
            </a:xfrm>
            <a:prstGeom prst="rect">
              <a:avLst/>
            </a:prstGeom>
          </p:spPr>
        </p:pic>
        <p:sp>
          <p:nvSpPr>
            <p:cNvPr id="25" name="Шестиугольник 24"/>
            <p:cNvSpPr/>
            <p:nvPr/>
          </p:nvSpPr>
          <p:spPr>
            <a:xfrm rot="16200000">
              <a:off x="3662873" y="3644376"/>
              <a:ext cx="4863029" cy="4077091"/>
            </a:xfrm>
            <a:prstGeom prst="hexagon">
              <a:avLst>
                <a:gd name="adj" fmla="val 35345"/>
                <a:gd name="vf" fmla="val 115470"/>
              </a:avLst>
            </a:prstGeom>
            <a:noFill/>
            <a:ln w="50800">
              <a:solidFill>
                <a:srgbClr val="23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Равнобедренный треугольник 29"/>
          <p:cNvSpPr/>
          <p:nvPr/>
        </p:nvSpPr>
        <p:spPr>
          <a:xfrm rot="19491535">
            <a:off x="3661821" y="4055511"/>
            <a:ext cx="2215230" cy="135555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108465" flipH="1">
            <a:off x="5736289" y="4129155"/>
            <a:ext cx="2446127" cy="135555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5400000" flipH="1" flipV="1">
            <a:off x="4504439" y="2950465"/>
            <a:ext cx="3018025" cy="469897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6200000" flipH="1">
            <a:off x="3681539" y="4359381"/>
            <a:ext cx="1739872" cy="191173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9707" y="1376488"/>
            <a:ext cx="4043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констатирующих вопросов</a:t>
            </a:r>
          </a:p>
        </p:txBody>
      </p:sp>
      <p:sp>
        <p:nvSpPr>
          <p:cNvPr id="24" name="Rectangle 3"/>
          <p:cNvSpPr txBox="1">
            <a:spLocks/>
          </p:cNvSpPr>
          <p:nvPr/>
        </p:nvSpPr>
        <p:spPr>
          <a:xfrm>
            <a:off x="7262341" y="3101591"/>
            <a:ext cx="3985865" cy="80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остроение </a:t>
            </a: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обобщающей таблицы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" y="1322703"/>
            <a:ext cx="586321" cy="586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244" y="3246191"/>
            <a:ext cx="464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по месту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3064734" y="2879176"/>
            <a:ext cx="3457362" cy="809002"/>
          </a:xfrm>
          <a:prstGeom prst="bentConnector3">
            <a:avLst>
              <a:gd name="adj1" fmla="val 8797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" y="3297525"/>
            <a:ext cx="457264" cy="457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17865" y="1406568"/>
            <a:ext cx="479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информации по смыслу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949" y="1411973"/>
            <a:ext cx="581927" cy="5819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888149" y="2235110"/>
            <a:ext cx="515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информации по замыслу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375272" y="2165408"/>
            <a:ext cx="616219" cy="6162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70" y="3112132"/>
            <a:ext cx="492871" cy="492871"/>
          </a:xfrm>
          <a:prstGeom prst="rect">
            <a:avLst/>
          </a:prstGeom>
        </p:spPr>
      </p:pic>
      <p:cxnSp>
        <p:nvCxnSpPr>
          <p:cNvPr id="49" name="Соединительная линия уступом 48"/>
          <p:cNvCxnSpPr/>
          <p:nvPr/>
        </p:nvCxnSpPr>
        <p:spPr>
          <a:xfrm rot="5400000" flipH="1" flipV="1">
            <a:off x="6093705" y="4255403"/>
            <a:ext cx="1485986" cy="357481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1"/>
          <p:cNvSpPr txBox="1">
            <a:spLocks/>
          </p:cNvSpPr>
          <p:nvPr/>
        </p:nvSpPr>
        <p:spPr>
          <a:xfrm>
            <a:off x="11600522" y="6510113"/>
            <a:ext cx="24942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ru-RU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lang="ru-RU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58446" y="6535467"/>
            <a:ext cx="2391501" cy="365125"/>
          </a:xfrm>
        </p:spPr>
        <p:txBody>
          <a:bodyPr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бъект 2"/>
          <p:cNvSpPr>
            <a:spLocks noGrp="1"/>
          </p:cNvSpPr>
          <p:nvPr>
            <p:ph idx="1"/>
          </p:nvPr>
        </p:nvSpPr>
        <p:spPr>
          <a:xfrm>
            <a:off x="628273" y="1749502"/>
            <a:ext cx="4889610" cy="19005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каких трех состояниях может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вода?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какого фактора зависит состояние воды?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какой опасности должен знать каждый ребенок?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Каким свойством обладает вода в жидком состоянии?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чем проявляется текучесть воды?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516010" y="3864324"/>
            <a:ext cx="4031022" cy="88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текст, найдите второй абзац,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чем причина круговорота воды в природе. Выберите одно верное утверждение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667203" y="4634745"/>
            <a:ext cx="4035115" cy="155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Состояние воды напрямую зависит от температуры</a:t>
            </a:r>
          </a:p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Вода жидкая, если на улице тепло</a:t>
            </a:r>
          </a:p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При сильном холоде вода превращается в лед</a:t>
            </a:r>
          </a:p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  В природе при любой погоде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испарение воды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5964" y="6085372"/>
            <a:ext cx="4190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Найдите последний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абзац текста.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свойство воды получило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«текучести»?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6961502" y="1759243"/>
            <a:ext cx="4482796" cy="88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Найдите в тексте объяснение круговорота воды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rot="5400000">
            <a:off x="5445398" y="3680437"/>
            <a:ext cx="1990255" cy="408428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бъект 2"/>
          <p:cNvSpPr txBox="1">
            <a:spLocks/>
          </p:cNvSpPr>
          <p:nvPr/>
        </p:nvSpPr>
        <p:spPr>
          <a:xfrm>
            <a:off x="6991491" y="2602826"/>
            <a:ext cx="4894024" cy="42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Почему мы говорим, что там, где есть вода,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 электрическим приборам?</a:t>
            </a:r>
          </a:p>
        </p:txBody>
      </p:sp>
      <p:graphicFrame>
        <p:nvGraphicFramePr>
          <p:cNvPr id="76" name="Объект 3"/>
          <p:cNvGraphicFramePr>
            <a:graphicFrameLocks/>
          </p:cNvGraphicFramePr>
          <p:nvPr>
            <p:extLst/>
          </p:nvPr>
        </p:nvGraphicFramePr>
        <p:xfrm>
          <a:off x="7381460" y="3464315"/>
          <a:ext cx="4735136" cy="31377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97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3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64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Свойства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Газообразная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8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Бесцветная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не имеет цвета, снег белый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Бесцветная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Прозрачность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прозрачный, снег не прозрачный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Прозрачная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Запах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2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Растекается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имеет форму, снег – нет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 формы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2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замерзания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Тает при 0С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охлаждении – вода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39" y="1150"/>
            <a:ext cx="1285277" cy="12953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71" y="83857"/>
            <a:ext cx="1103076" cy="92235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3BF0A4C-9788-43B6-9EA3-9243527A1177}"/>
              </a:ext>
            </a:extLst>
          </p:cNvPr>
          <p:cNvSpPr/>
          <p:nvPr/>
        </p:nvSpPr>
        <p:spPr bwMode="auto">
          <a:xfrm>
            <a:off x="10599897" y="1058128"/>
            <a:ext cx="1592103" cy="244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sz="1600" dirty="0" smtClean="0">
              <a:solidFill>
                <a:srgbClr val="003399"/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8084" y="1214422"/>
            <a:ext cx="11625897" cy="5145088"/>
          </a:xfrm>
        </p:spPr>
        <p:txBody>
          <a:bodyPr>
            <a:no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Пленные немцы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Евтушенко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Мы жили в Москве на 4-й Мещанской – папа, мама и я. В маленьком домике двухэтажном. Выходила эта улочка прямо к кинотеатру «Форум», откуда я видел, как вели немцев. Пленных немцев. Плененных под Сталинградом. Это одно из сильнейших воспоминаний моего уже послевоенного детства. Нет, военного, в 1944 году я это видел.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Русских женщин отделили барьером – очевидно, боялись, что они набросятся, разорвут в клочья всех этих фашистов.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Всё случилось по-другому. Сначала шли генералы, офицеры, – я в первый раз видел монокли, – гордо вышагивали так впереди. А потом шли солдатики. В очень неприглядном виде, в обмотках каких-то, в тряпье, хромали, опираясь друг на друга, на костылях некоторые ковыляли.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вот тогда женщины прорвали оцепление, и показалось, что сейчас будет избиение. Ан нет. Сработала сердобольность... Они вынимали какие-то свои пайки и совали немцам в руки.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Волков: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Очень трогательно…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Евтушенко: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Меня это потрясло, я навсегда это запомнил. И знаете что? Я считаю такую сердобольность самым ценным качеством народным. Это великое русское качество, его нельзя терять!</a:t>
            </a:r>
          </a:p>
          <a:p>
            <a:pPr marL="0" indent="0" algn="r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(С.М. Волков «Диалоги с Евгением Евтушенко», Редакция Елены Шубиной, 2018г., с.66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1593308" y="6510113"/>
            <a:ext cx="270673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22" y="71414"/>
            <a:ext cx="10798145" cy="1049694"/>
          </a:xfrm>
        </p:spPr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56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8150" y="1357298"/>
            <a:ext cx="9689968" cy="4781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Варианты вопросов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. Какое событие стало одним из сильнейших воспоминаний военного детства поэта Е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 Евтушенко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Каким образом русских женщин отделили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процессии пленных немцев 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3. 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Как выглядели пленные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немцы?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4. Что произошло, когда женщины прорвали оцепление?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5. Какое качество Е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 Евтушенко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считает самым ценным качеством нашего народа, которое нельзя терять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318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">
            <a:extLst>
              <a:ext uri="{FF2B5EF4-FFF2-40B4-BE49-F238E27FC236}">
                <a16:creationId xmlns:a16="http://schemas.microsoft.com/office/drawing/2014/main" xmlns="" id="{056B3070-E98F-4A51-8F7E-EBDEB6D738B5}"/>
              </a:ext>
            </a:extLst>
          </p:cNvPr>
          <p:cNvSpPr/>
          <p:nvPr/>
        </p:nvSpPr>
        <p:spPr>
          <a:xfrm>
            <a:off x="-95865" y="-44246"/>
            <a:ext cx="6168571" cy="6902246"/>
          </a:xfrm>
          <a:custGeom>
            <a:avLst/>
            <a:gdLst>
              <a:gd name="connsiteX0" fmla="*/ 0 w 7502013"/>
              <a:gd name="connsiteY0" fmla="*/ 0 h 6902246"/>
              <a:gd name="connsiteX1" fmla="*/ 6115665 w 7502013"/>
              <a:gd name="connsiteY1" fmla="*/ 19665 h 6902246"/>
              <a:gd name="connsiteX2" fmla="*/ 7502013 w 7502013"/>
              <a:gd name="connsiteY2" fmla="*/ 3480620 h 6902246"/>
              <a:gd name="connsiteX3" fmla="*/ 6115665 w 7502013"/>
              <a:gd name="connsiteY3" fmla="*/ 6892413 h 6902246"/>
              <a:gd name="connsiteX4" fmla="*/ 19665 w 7502013"/>
              <a:gd name="connsiteY4" fmla="*/ 6902246 h 6902246"/>
              <a:gd name="connsiteX5" fmla="*/ 0 w 7502013"/>
              <a:gd name="connsiteY5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013" h="6902246">
                <a:moveTo>
                  <a:pt x="0" y="0"/>
                </a:moveTo>
                <a:lnTo>
                  <a:pt x="6115665" y="19665"/>
                </a:lnTo>
                <a:lnTo>
                  <a:pt x="7502013" y="3480620"/>
                </a:lnTo>
                <a:lnTo>
                  <a:pt x="6115665" y="6892413"/>
                </a:lnTo>
                <a:lnTo>
                  <a:pt x="19665" y="690224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10596594" y="-109488"/>
            <a:ext cx="1959163" cy="1538224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4" y="71414"/>
            <a:ext cx="1223494" cy="1233128"/>
          </a:xfrm>
          <a:prstGeom prst="rect">
            <a:avLst/>
          </a:prstGeom>
        </p:spPr>
      </p:pic>
      <p:pic>
        <p:nvPicPr>
          <p:cNvPr id="11" name="Picture 2" descr="https://spbu.ru/sites/default/files/styles/image1250/public/tatyana_chernigovskaya.jpg?itok=G0vcbjfh"/>
          <p:cNvPicPr>
            <a:picLocks noChangeAspect="1" noChangeArrowheads="1"/>
          </p:cNvPicPr>
          <p:nvPr/>
        </p:nvPicPr>
        <p:blipFill>
          <a:blip r:embed="rId3" cstate="print"/>
          <a:srcRect l="15333" r="16667"/>
          <a:stretch>
            <a:fillRect/>
          </a:stretch>
        </p:blipFill>
        <p:spPr bwMode="auto">
          <a:xfrm>
            <a:off x="1282067" y="453593"/>
            <a:ext cx="2623185" cy="2571750"/>
          </a:xfrm>
          <a:prstGeom prst="ellipse">
            <a:avLst/>
          </a:prstGeom>
          <a:noFill/>
          <a:ln w="76200">
            <a:solidFill>
              <a:srgbClr val="1B3281"/>
            </a:solidFill>
            <a:prstDash val="sysDash"/>
          </a:ln>
        </p:spPr>
      </p:pic>
      <p:sp>
        <p:nvSpPr>
          <p:cNvPr id="12" name="Прямоугольник 11"/>
          <p:cNvSpPr/>
          <p:nvPr/>
        </p:nvSpPr>
        <p:spPr>
          <a:xfrm>
            <a:off x="380960" y="3143248"/>
            <a:ext cx="521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  <a:sym typeface="Calibri"/>
              </a:rPr>
              <a:t>Татьяна Владимировна Черниговская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3571876"/>
            <a:ext cx="4914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Советский и российский учёный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в области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нейронауки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, психолингвистики и теории сознания. Профессор кафедры общего языкознания, заведующая лабораторией когнитивных исследований и кафедрой проблем конвергенции естественных и гуманитарных наук СПбГУ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5953124" y="1785926"/>
            <a:ext cx="6261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Образование будущего 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это образование понимания, а не запоминания.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Тезисы сообщения</a:t>
            </a:r>
            <a:endParaRPr lang="ru-RU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1647008" y="6510113"/>
            <a:ext cx="156451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1900282"/>
            <a:ext cx="10403592" cy="64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современному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учителю необходимо учитывать требования функциональной грамотности в своей работе</a:t>
            </a:r>
            <a:endParaRPr kumimoji="0" lang="ru-RU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80960" y="1500174"/>
            <a:ext cx="11724354" cy="40010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Функциональная грамотность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60" y="3099758"/>
            <a:ext cx="10438864" cy="64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читательская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грамотность открывает дополнительные возможности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повышения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качества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русскому языку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литературе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380960" y="2699650"/>
            <a:ext cx="11724354" cy="40010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Специфика читательской грамотности как составной части функциональной грамотности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60" y="4301843"/>
            <a:ext cx="10403592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Структура, особенности, цели,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 соотносятся с форматами читательской грамотности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0960" y="3901735"/>
            <a:ext cx="11724354" cy="40010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Федеральный государственный образовательный стандарт 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60" y="5664606"/>
            <a:ext cx="10438864" cy="64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Приемы читательской грамотности можно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применить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уроке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школе любого уровня (от ШНОР до школ Минпросвещения)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80960" y="4896044"/>
            <a:ext cx="11724354" cy="707884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>
                <a:solidFill>
                  <a:schemeClr val="bg1"/>
                </a:solidFill>
                <a:latin typeface="+mj-lt"/>
              </a:rPr>
              <a:t>Проектирование образовательного процесса согласно форматам читательской грамотности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(в рамках деятельности  школьной команды)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419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46299" y="-104171"/>
            <a:ext cx="7789762" cy="7083706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Развитие  сегмента  зубных паст"/>
          <p:cNvSpPr txBox="1"/>
          <p:nvPr/>
        </p:nvSpPr>
        <p:spPr>
          <a:xfrm>
            <a:off x="754057" y="1007482"/>
            <a:ext cx="5136984" cy="254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R="5080" algn="ctr"/>
            <a:r>
              <a:rPr lang="ru-RU" sz="5400" b="1" spc="-35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ФЕДЕРАЛЬНЫЙ </a:t>
            </a:r>
          </a:p>
          <a:p>
            <a:pPr marR="5080" algn="ctr"/>
            <a:r>
              <a:rPr lang="ru-RU" sz="5400" b="1" spc="-3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5400" b="1" spc="-20" dirty="0">
                <a:solidFill>
                  <a:schemeClr val="bg1"/>
                </a:solidFill>
                <a:latin typeface="Arial Narrow" panose="020B0606020202030204" pitchFamily="34" charset="0"/>
              </a:rPr>
              <a:t>МЕТОДИЧЕСКИЙ</a:t>
            </a:r>
            <a:r>
              <a:rPr lang="ru-RU" sz="5400" b="1" spc="-5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R="5080" algn="ctr"/>
            <a:r>
              <a:rPr lang="ru-RU" sz="5400" b="1" spc="-5" dirty="0">
                <a:solidFill>
                  <a:schemeClr val="bg1"/>
                </a:solidFill>
                <a:latin typeface="Arial Narrow" panose="020B0606020202030204" pitchFamily="34" charset="0"/>
              </a:rPr>
              <a:t>ЦЕНТР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23" y="2092764"/>
            <a:ext cx="1932510" cy="21558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7FB13F-7109-EE84-F309-0FD8999A88AE}"/>
              </a:ext>
            </a:extLst>
          </p:cNvPr>
          <p:cNvSpPr/>
          <p:nvPr/>
        </p:nvSpPr>
        <p:spPr>
          <a:xfrm>
            <a:off x="1931143" y="4017090"/>
            <a:ext cx="2782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en-US" sz="3600" spc="-5" dirty="0">
                <a:solidFill>
                  <a:srgbClr val="FFFFFF"/>
                </a:solidFill>
                <a:latin typeface="Arial Narrow" panose="020B0606020202030204" pitchFamily="34" charset="0"/>
                <a:cs typeface="Microsoft Sans Serif"/>
              </a:rPr>
              <a:t>fmc@apkpro.ru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65" y="4806049"/>
            <a:ext cx="1604098" cy="16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2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Обновленный ФГОС </a:t>
            </a:r>
            <a:r>
              <a:rPr lang="ru-RU" dirty="0" smtClean="0">
                <a:latin typeface="+mn-lt"/>
              </a:rPr>
              <a:t>ООО – конкретизация требований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к подготовке обучающихся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593308" y="6510113"/>
            <a:ext cx="170878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68" y="1647428"/>
            <a:ext cx="3104956" cy="12003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Предметные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Личностные 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результаты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68" y="3286125"/>
            <a:ext cx="3104956" cy="12003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регулятивные действия: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саморегуляция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самоконтроль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6066" y="1924427"/>
            <a:ext cx="5261094" cy="92332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познавательные действия : базовые логические; базовые исследовательские ; работа с информацией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6066" y="3567500"/>
            <a:ext cx="5115923" cy="646329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коммуникативные действия : общение и работа в команде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0084" y="5491559"/>
            <a:ext cx="7678416" cy="36933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Системно – деятельностный подход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 rot="16200000">
            <a:off x="604500" y="1828456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" y="1933564"/>
            <a:ext cx="535487" cy="535487"/>
          </a:xfrm>
          <a:prstGeom prst="rect">
            <a:avLst/>
          </a:prstGeom>
        </p:spPr>
      </p:pic>
      <p:sp>
        <p:nvSpPr>
          <p:cNvPr id="14" name="Шестиугольник 13"/>
          <p:cNvSpPr/>
          <p:nvPr/>
        </p:nvSpPr>
        <p:spPr>
          <a:xfrm rot="16200000">
            <a:off x="604500" y="3419774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7" y="3544389"/>
            <a:ext cx="535487" cy="535485"/>
          </a:xfrm>
          <a:prstGeom prst="rect">
            <a:avLst/>
          </a:prstGeom>
        </p:spPr>
      </p:pic>
      <p:sp>
        <p:nvSpPr>
          <p:cNvPr id="16" name="Шестиугольник 15"/>
          <p:cNvSpPr/>
          <p:nvPr/>
        </p:nvSpPr>
        <p:spPr>
          <a:xfrm rot="16200000">
            <a:off x="5661531" y="1848137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3" y="1928802"/>
            <a:ext cx="571504" cy="571504"/>
          </a:xfrm>
          <a:prstGeom prst="rect">
            <a:avLst/>
          </a:prstGeom>
        </p:spPr>
      </p:pic>
      <p:sp>
        <p:nvSpPr>
          <p:cNvPr id="19" name="Шестиугольник 18"/>
          <p:cNvSpPr/>
          <p:nvPr/>
        </p:nvSpPr>
        <p:spPr>
          <a:xfrm rot="16200000">
            <a:off x="5658713" y="3432974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B9B56D2-8C4A-4594-ABE4-F01A350617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3" y="3544388"/>
            <a:ext cx="571504" cy="571504"/>
          </a:xfrm>
          <a:prstGeom prst="rect">
            <a:avLst/>
          </a:prstGeom>
        </p:spPr>
      </p:pic>
      <p:sp>
        <p:nvSpPr>
          <p:cNvPr id="22" name="Шестиугольник 21"/>
          <p:cNvSpPr/>
          <p:nvPr/>
        </p:nvSpPr>
        <p:spPr>
          <a:xfrm rot="16200000">
            <a:off x="2275107" y="5248431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01" y="5400675"/>
            <a:ext cx="543386" cy="5433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5" y="1946810"/>
            <a:ext cx="535487" cy="5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">
            <a:extLst>
              <a:ext uri="{FF2B5EF4-FFF2-40B4-BE49-F238E27FC236}">
                <a16:creationId xmlns:a16="http://schemas.microsoft.com/office/drawing/2014/main" xmlns="" id="{056B3070-E98F-4A51-8F7E-EBDEB6D738B5}"/>
              </a:ext>
            </a:extLst>
          </p:cNvPr>
          <p:cNvSpPr/>
          <p:nvPr/>
        </p:nvSpPr>
        <p:spPr>
          <a:xfrm>
            <a:off x="-114300" y="-44246"/>
            <a:ext cx="6282871" cy="6902246"/>
          </a:xfrm>
          <a:custGeom>
            <a:avLst/>
            <a:gdLst>
              <a:gd name="connsiteX0" fmla="*/ 0 w 7502013"/>
              <a:gd name="connsiteY0" fmla="*/ 0 h 6902246"/>
              <a:gd name="connsiteX1" fmla="*/ 6115665 w 7502013"/>
              <a:gd name="connsiteY1" fmla="*/ 19665 h 6902246"/>
              <a:gd name="connsiteX2" fmla="*/ 7502013 w 7502013"/>
              <a:gd name="connsiteY2" fmla="*/ 3480620 h 6902246"/>
              <a:gd name="connsiteX3" fmla="*/ 6115665 w 7502013"/>
              <a:gd name="connsiteY3" fmla="*/ 6892413 h 6902246"/>
              <a:gd name="connsiteX4" fmla="*/ 19665 w 7502013"/>
              <a:gd name="connsiteY4" fmla="*/ 6902246 h 6902246"/>
              <a:gd name="connsiteX5" fmla="*/ 0 w 7502013"/>
              <a:gd name="connsiteY5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013" h="6902246">
                <a:moveTo>
                  <a:pt x="0" y="0"/>
                </a:moveTo>
                <a:lnTo>
                  <a:pt x="6115665" y="19665"/>
                </a:lnTo>
                <a:lnTo>
                  <a:pt x="7502013" y="3480620"/>
                </a:lnTo>
                <a:lnTo>
                  <a:pt x="6115665" y="6892413"/>
                </a:lnTo>
                <a:lnTo>
                  <a:pt x="19665" y="690224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A1E7939-390B-4329-B49E-8C36E2006F85}"/>
              </a:ext>
            </a:extLst>
          </p:cNvPr>
          <p:cNvSpPr txBox="1">
            <a:spLocks/>
          </p:cNvSpPr>
          <p:nvPr/>
        </p:nvSpPr>
        <p:spPr>
          <a:xfrm>
            <a:off x="166646" y="1857364"/>
            <a:ext cx="6406901" cy="2195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Phenomena Bold" panose="00000500000000000000" pitchFamily="50" charset="-52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Читательская грамотность</a:t>
            </a:r>
            <a:endParaRPr lang="ru-RU" sz="6000" dirty="0">
              <a:solidFill>
                <a:srgbClr val="1B32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3DC93B7-AF60-4F1A-BF50-5F9DA1D21EB1}"/>
              </a:ext>
            </a:extLst>
          </p:cNvPr>
          <p:cNvSpPr txBox="1"/>
          <p:nvPr/>
        </p:nvSpPr>
        <p:spPr>
          <a:xfrm>
            <a:off x="5612199" y="601249"/>
            <a:ext cx="516299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Итоговое сочинение в 11 классе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0596594" y="-109488"/>
            <a:ext cx="1959163" cy="1538224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4" y="71414"/>
            <a:ext cx="1223494" cy="1233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68571" y="1609638"/>
            <a:ext cx="580571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Устный экзамен по русскому языку (прочитай , перескажи, создай связное монологическое высказывание на предложенную тему, ответь на вопросы- поддержи беседу)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80836" y="4481969"/>
            <a:ext cx="621116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ВПР, ЕГЭ, ОГЭ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12199" y="5347676"/>
            <a:ext cx="5710322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Диагностика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профессиональных компетенций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педагога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80960" y="4143380"/>
            <a:ext cx="4649799" cy="1012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ru-RU" altLang="ru-RU" sz="2800" b="1" dirty="0" smtClean="0">
                <a:solidFill>
                  <a:srgbClr val="F49123"/>
                </a:solidFill>
                <a:latin typeface="Arial" pitchFamily="34" charset="0"/>
                <a:cs typeface="Arial" pitchFamily="34" charset="0"/>
              </a:rPr>
              <a:t>КЛЮЧЕВОЕ  ПОНЯТИЕ – 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ru-RU" altLang="ru-RU" sz="2800" b="1" dirty="0" smtClean="0">
                <a:solidFill>
                  <a:srgbClr val="F49123"/>
                </a:solidFill>
                <a:latin typeface="Arial" pitchFamily="34" charset="0"/>
                <a:cs typeface="Arial" pitchFamily="34" charset="0"/>
              </a:rPr>
              <a:t>ПОНИМАНИЕ</a:t>
            </a:r>
            <a:endParaRPr lang="ru-RU" altLang="ru-RU" sz="2800" b="1" dirty="0">
              <a:solidFill>
                <a:srgbClr val="F4912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146" y="2428868"/>
            <a:ext cx="6522881" cy="56003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" y="171450"/>
            <a:ext cx="9158289" cy="1059989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Шестиугольник 35"/>
          <p:cNvSpPr/>
          <p:nvPr/>
        </p:nvSpPr>
        <p:spPr>
          <a:xfrm rot="5400000">
            <a:off x="9614391" y="-977323"/>
            <a:ext cx="3524888" cy="3038696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Шестиугольник 37"/>
          <p:cNvSpPr/>
          <p:nvPr/>
        </p:nvSpPr>
        <p:spPr>
          <a:xfrm rot="5400000">
            <a:off x="9933507" y="-702223"/>
            <a:ext cx="2886656" cy="2488496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9385843" y="4646189"/>
            <a:ext cx="1990992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изображение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500062" y="181745"/>
            <a:ext cx="9450433" cy="10496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Читательская грамотность и обновленный </a:t>
            </a:r>
            <a:br>
              <a:rPr lang="ru-RU" sz="2800" b="1" dirty="0" smtClean="0">
                <a:solidFill>
                  <a:srgbClr val="FFFF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ФГОС ООО</a:t>
            </a:r>
            <a:endParaRPr lang="ru-RU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16200000">
            <a:off x="241486" y="1711086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Шестиугольник 66"/>
          <p:cNvSpPr/>
          <p:nvPr/>
        </p:nvSpPr>
        <p:spPr>
          <a:xfrm rot="16200000">
            <a:off x="1741684" y="3782788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8" name="Шестиугольник 67"/>
          <p:cNvSpPr/>
          <p:nvPr/>
        </p:nvSpPr>
        <p:spPr>
          <a:xfrm rot="16200000">
            <a:off x="3241882" y="1639648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16200000">
            <a:off x="4641322" y="3782787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2398" y="2571744"/>
            <a:ext cx="2452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Предполагала сравнительное исследование качества чтения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81356" y="2428868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Определяла чтение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не только со стороны техники, но и в широком функциональном контексте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809720" y="4265618"/>
            <a:ext cx="26860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Акцентировала возможность размышлять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о прочитанном и использовать прочитанное для достижения личных и общественных</a:t>
            </a:r>
          </a:p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 целей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09359" y="4500570"/>
            <a:ext cx="272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Повлияла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 на закрепление идеи понимания текста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как ключевой позиции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чтения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6738" y="2768252"/>
            <a:ext cx="3019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Приказ Министерства просвещения Российской Федерации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от 31.05.2021 № 287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«Об утверждении федерального государственного стандарта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587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637650" y="0"/>
            <a:ext cx="9985768" cy="1049694"/>
          </a:xfrm>
        </p:spPr>
        <p:txBody>
          <a:bodyPr>
            <a:noAutofit/>
          </a:bodyPr>
          <a:lstStyle/>
          <a:p>
            <a:r>
              <a:rPr lang="ru-RU" dirty="0">
                <a:latin typeface="+mj-lt"/>
              </a:rPr>
              <a:t>Читательская грамотность</a:t>
            </a:r>
            <a:r>
              <a:rPr lang="ru-RU" dirty="0" smtClean="0">
                <a:latin typeface="+mj-lt"/>
              </a:rPr>
              <a:t>: мифы </a:t>
            </a:r>
            <a:r>
              <a:rPr lang="ru-RU" dirty="0">
                <a:latin typeface="+mj-lt"/>
              </a:rPr>
              <a:t>и реальность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637650" y="1303337"/>
            <a:ext cx="1952901" cy="104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/>
            <a:r>
              <a:rPr lang="ru-RU" sz="3600" kern="0" dirty="0" smtClean="0">
                <a:solidFill>
                  <a:srgbClr val="1B3281"/>
                </a:solidFill>
                <a:latin typeface="+mn-lt"/>
              </a:rPr>
              <a:t>МИФЫ</a:t>
            </a:r>
            <a:endParaRPr lang="ru-RU" sz="3600" kern="0" dirty="0">
              <a:solidFill>
                <a:srgbClr val="1B328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667334" y="1303337"/>
            <a:ext cx="6057900" cy="104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defPPr>
              <a:defRPr lang="ru-RU"/>
            </a:defPPr>
            <a:lvl1pPr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0" cap="none" spc="0" baseline="0">
                <a:solidFill>
                  <a:srgbClr val="1B328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2pPr>
            <a:lvl3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3pPr>
            <a:lvl4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4pPr>
            <a:lvl5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5pPr>
            <a:lvl6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6pPr>
            <a:lvl7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7pPr>
            <a:lvl8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8pPr>
            <a:lvl9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9pPr>
          </a:lstStyle>
          <a:p>
            <a:r>
              <a:rPr lang="ru-RU" dirty="0">
                <a:latin typeface="+mn-lt"/>
              </a:rPr>
              <a:t>РЕАЛЬНОСТЬ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08" y="2857496"/>
            <a:ext cx="34026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3281"/>
                </a:solidFill>
              </a:rPr>
              <a:t>Дополнительные диагностические работы – лишняя трата времени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3281"/>
                </a:solidFill>
              </a:rPr>
              <a:t>Я учитель – мастер, значит нет необходимости меняться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3281"/>
                </a:solidFill>
              </a:rPr>
              <a:t>Диагностики профессиональных компетенций – способ выразить недоверие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3281"/>
                </a:solidFill>
              </a:rPr>
              <a:t>ИОМ – формальная единица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1B3281"/>
              </a:solidFill>
            </a:endParaRPr>
          </a:p>
          <a:p>
            <a:endParaRPr lang="ru-RU" dirty="0">
              <a:solidFill>
                <a:srgbClr val="1B328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45875" y="2226742"/>
            <a:ext cx="1536452" cy="566897"/>
          </a:xfrm>
          <a:prstGeom prst="downArrow">
            <a:avLst/>
          </a:prstGeom>
          <a:solidFill>
            <a:srgbClr val="1B32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772885" y="2226742"/>
            <a:ext cx="1536452" cy="566897"/>
          </a:xfrm>
          <a:prstGeom prst="downArrow">
            <a:avLst/>
          </a:prstGeom>
          <a:solidFill>
            <a:srgbClr val="1B32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77640" y="2857496"/>
            <a:ext cx="4304251" cy="3058584"/>
          </a:xfrm>
          <a:prstGeom prst="triangle">
            <a:avLst>
              <a:gd name="adj" fmla="val 49469"/>
            </a:avLst>
          </a:prstGeom>
          <a:solidFill>
            <a:srgbClr val="1B328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555437013"/>
              </p:ext>
            </p:extLst>
          </p:nvPr>
        </p:nvGraphicFramePr>
        <p:xfrm>
          <a:off x="5131037" y="2936567"/>
          <a:ext cx="4178300" cy="286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51215" y="4373693"/>
            <a:ext cx="2719705" cy="162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Читательская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грамотность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(универсальная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мотивация)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7148530" y="1583247"/>
            <a:ext cx="382043" cy="9035218"/>
          </a:xfrm>
          <a:prstGeom prst="leftBrace">
            <a:avLst>
              <a:gd name="adj1" fmla="val 66840"/>
              <a:gd name="adj2" fmla="val 50501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91239" y="6279179"/>
            <a:ext cx="8554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Важно для каждого </a:t>
            </a:r>
            <a:r>
              <a:rPr lang="ru-RU" sz="2000" b="1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школьника </a:t>
            </a:r>
            <a: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учителя</a:t>
            </a:r>
            <a: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1B32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8180803" y="4189575"/>
            <a:ext cx="1037192" cy="1067476"/>
          </a:xfrm>
          <a:prstGeom prst="downArrow">
            <a:avLst/>
          </a:prstGeom>
          <a:solidFill>
            <a:srgbClr val="1B32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9498606" y="2675214"/>
            <a:ext cx="2226591" cy="1814308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418" y="3082901"/>
            <a:ext cx="1007516" cy="100751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66919" y="4684705"/>
            <a:ext cx="3540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+mj-lt"/>
              </a:rPr>
              <a:t>РЕЗУЛЬТАТ </a:t>
            </a:r>
          </a:p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+mj-lt"/>
              </a:rPr>
              <a:t>КОМАНДНОЙ</a:t>
            </a:r>
          </a:p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+mj-lt"/>
              </a:rPr>
              <a:t>РАБОТЫ</a:t>
            </a:r>
            <a:br>
              <a:rPr lang="ru-RU" sz="2800" b="1" dirty="0" smtClean="0">
                <a:solidFill>
                  <a:srgbClr val="1B3281"/>
                </a:solidFill>
                <a:latin typeface="+mj-lt"/>
              </a:rPr>
            </a:br>
            <a:endParaRPr lang="ru-RU" sz="2800" b="1" dirty="0">
              <a:solidFill>
                <a:srgbClr val="1B328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697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88" y="2046427"/>
            <a:ext cx="3963434" cy="74026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31223" y="167649"/>
            <a:ext cx="9158289" cy="1059989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24823" y="171450"/>
            <a:ext cx="10891520" cy="1059990"/>
          </a:xfrm>
        </p:spPr>
        <p:txBody>
          <a:bodyPr>
            <a:normAutofit/>
          </a:bodyPr>
          <a:lstStyle/>
          <a:p>
            <a:pPr algn="l"/>
            <a:r>
              <a:rPr lang="ru-RU" sz="2800" b="1" spc="140" dirty="0">
                <a:solidFill>
                  <a:schemeClr val="bg1"/>
                </a:solidFill>
                <a:ea typeface="Muller Bold"/>
              </a:rPr>
              <a:t>Уровни анализа текстов </a:t>
            </a:r>
            <a:r>
              <a:rPr lang="ru-RU" sz="2800" b="1" spc="140" dirty="0" smtClean="0">
                <a:solidFill>
                  <a:schemeClr val="bg1"/>
                </a:solidFill>
                <a:ea typeface="Muller Bold"/>
              </a:rPr>
              <a:t>в заданиях</a:t>
            </a:r>
            <a:br>
              <a:rPr lang="ru-RU" sz="2800" b="1" spc="140" dirty="0" smtClean="0">
                <a:solidFill>
                  <a:schemeClr val="bg1"/>
                </a:solidFill>
                <a:ea typeface="Muller Bold"/>
              </a:rPr>
            </a:br>
            <a:r>
              <a:rPr lang="ru-RU" sz="2800" b="1" spc="140" dirty="0" smtClean="0">
                <a:solidFill>
                  <a:schemeClr val="bg1"/>
                </a:solidFill>
                <a:ea typeface="Muller Bold"/>
              </a:rPr>
              <a:t>по </a:t>
            </a:r>
            <a:r>
              <a:rPr lang="ru-RU" sz="2800" b="1" spc="140" dirty="0">
                <a:solidFill>
                  <a:schemeClr val="bg1"/>
                </a:solidFill>
                <a:ea typeface="Muller Bold"/>
              </a:rPr>
              <a:t>читательской грамотности</a:t>
            </a: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620739" y="6510113"/>
            <a:ext cx="170878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>
          <a:xfrm>
            <a:off x="9083039" y="63924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220822" y="3740191"/>
            <a:ext cx="1582057" cy="0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220821" y="5575486"/>
            <a:ext cx="1582057" cy="0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41745" y="2387440"/>
            <a:ext cx="2367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Сплошной </a:t>
            </a: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b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графическими элементами</a:t>
            </a:r>
            <a:endPara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/>
          </p:cNvSpPr>
          <p:nvPr/>
        </p:nvSpPr>
        <p:spPr>
          <a:xfrm>
            <a:off x="6271790" y="4366412"/>
            <a:ext cx="1707557" cy="80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8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b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18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6230" y="49737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Рефлексия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3559" y="1712087"/>
            <a:ext cx="943019" cy="943019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93559" y="3300082"/>
            <a:ext cx="943019" cy="943019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3884" y="4888077"/>
            <a:ext cx="943019" cy="943019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0243" y="1768097"/>
            <a:ext cx="3762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буквального смысла содержания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2413" y="3012358"/>
            <a:ext cx="4473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Интерпретация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толкование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смысла (объяснение с опорой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текст)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2" y="3533775"/>
            <a:ext cx="487873" cy="4878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96E6486-CD89-4055-BB12-F001CF9920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7" y="1897241"/>
            <a:ext cx="606963" cy="60696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B9B56D2-8C4A-4594-ABE4-F01A350617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1" y="5085511"/>
            <a:ext cx="606963" cy="6069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05" y="0"/>
            <a:ext cx="1360882" cy="1371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64" y="154752"/>
            <a:ext cx="1103076" cy="922358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3BF0A4C-9788-43B6-9EA3-9243527A1177}"/>
              </a:ext>
            </a:extLst>
          </p:cNvPr>
          <p:cNvSpPr/>
          <p:nvPr/>
        </p:nvSpPr>
        <p:spPr bwMode="auto">
          <a:xfrm>
            <a:off x="10511440" y="1140767"/>
            <a:ext cx="1765227" cy="25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dirty="0" smtClean="0">
              <a:solidFill>
                <a:srgbClr val="1B3281">
                  <a:alpha val="50000"/>
                </a:srgbClr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7066" y="2884938"/>
            <a:ext cx="2624230" cy="31700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dirty="0" smtClean="0">
                <a:solidFill>
                  <a:schemeClr val="bg1"/>
                </a:solidFill>
              </a:rPr>
              <a:t>Тексты « новой природы»:</a:t>
            </a:r>
          </a:p>
          <a:p>
            <a:pPr lvl="0" algn="ctr"/>
            <a:r>
              <a:rPr lang="ru-RU" altLang="ru-RU" sz="2000" dirty="0" smtClean="0">
                <a:solidFill>
                  <a:schemeClr val="bg1"/>
                </a:solidFill>
              </a:rPr>
              <a:t>Тексты нелинейной структуры</a:t>
            </a:r>
          </a:p>
          <a:p>
            <a:pPr lvl="0" algn="ctr"/>
            <a:r>
              <a:rPr lang="ru-RU" altLang="ru-RU" sz="2000" dirty="0" smtClean="0">
                <a:solidFill>
                  <a:schemeClr val="bg1"/>
                </a:solidFill>
              </a:rPr>
              <a:t>(облака слов, постеры, презентации,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лонгриды</a:t>
            </a:r>
            <a:r>
              <a:rPr lang="ru-RU" altLang="ru-RU" sz="2000" dirty="0" smtClean="0">
                <a:solidFill>
                  <a:schemeClr val="bg1"/>
                </a:solidFill>
              </a:rPr>
              <a:t>, схемы, таблицы и  т.д.)</a:t>
            </a:r>
          </a:p>
          <a:p>
            <a:pPr lvl="0"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6" y="1897241"/>
            <a:ext cx="680724" cy="6807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62792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+mj-lt"/>
              </a:rPr>
              <a:t>Диапазон результатов российских школьников по </a:t>
            </a:r>
            <a:r>
              <a:rPr lang="ru-RU" dirty="0" smtClean="0">
                <a:latin typeface="+mj-lt"/>
              </a:rPr>
              <a:t>ЧГ</a:t>
            </a:r>
            <a:endParaRPr lang="ru-RU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593308" y="6510113"/>
            <a:ext cx="170878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80151"/>
              </p:ext>
            </p:extLst>
          </p:nvPr>
        </p:nvGraphicFramePr>
        <p:xfrm>
          <a:off x="342900" y="1333501"/>
          <a:ext cx="11421286" cy="4778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845">
                  <a:extLst>
                    <a:ext uri="{9D8B030D-6E8A-4147-A177-3AD203B41FA5}">
                      <a16:colId xmlns:a16="http://schemas.microsoft.com/office/drawing/2014/main" xmlns="" val="784241801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xmlns="" val="1379606074"/>
                    </a:ext>
                  </a:extLst>
                </a:gridCol>
                <a:gridCol w="4111336">
                  <a:extLst>
                    <a:ext uri="{9D8B030D-6E8A-4147-A177-3AD203B41FA5}">
                      <a16:colId xmlns:a16="http://schemas.microsoft.com/office/drawing/2014/main" xmlns="" val="3917017894"/>
                    </a:ext>
                  </a:extLst>
                </a:gridCol>
                <a:gridCol w="3953686">
                  <a:extLst>
                    <a:ext uri="{9D8B030D-6E8A-4147-A177-3AD203B41FA5}">
                      <a16:colId xmlns:a16="http://schemas.microsoft.com/office/drawing/2014/main" xmlns="" val="1789648464"/>
                    </a:ext>
                  </a:extLst>
                </a:gridCol>
              </a:tblGrid>
              <a:tr h="442681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 российских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школьников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Шкала оценки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заданий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PISA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956061"/>
                  </a:ext>
                </a:extLst>
              </a:tr>
              <a:tr h="630147">
                <a:tc>
                  <a:txBody>
                    <a:bodyPr/>
                    <a:lstStyle/>
                    <a:p>
                      <a:r>
                        <a:rPr lang="ru-RU" sz="2000" b="1" i="0" u="none" strike="noStrike" cap="none" spc="0" baseline="0" dirty="0" smtClean="0">
                          <a:solidFill>
                            <a:schemeClr val="bg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Результаты РФ</a:t>
                      </a:r>
                      <a:endParaRPr lang="ru-RU" sz="2000" b="1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cap="none" spc="0" baseline="0" dirty="0" smtClean="0">
                          <a:solidFill>
                            <a:schemeClr val="bg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Диапазон</a:t>
                      </a:r>
                      <a:endParaRPr lang="ru-RU" sz="2000" b="1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Комментарий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 результату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364261"/>
                  </a:ext>
                </a:extLst>
              </a:tr>
              <a:tr h="1151698"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440-462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cap="none" spc="0" baseline="0" dirty="0" smtClean="0">
                          <a:uFillTx/>
                          <a:latin typeface="Arial" pitchFamily="34" charset="0"/>
                          <a:cs typeface="Arial" pitchFamily="34" charset="0"/>
                          <a:sym typeface="Arial"/>
                        </a:rPr>
                        <a:t>407–480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Школьники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освоили м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инимальный пороговый уровень читательской грамотности для функционирования взрослого человека в обыденной жизни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Ниже 500 баллов </a:t>
                      </a:r>
                      <a:r>
                        <a:rPr lang="ru-RU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 </a:t>
                      </a:r>
                      <a: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/>
                      </a:r>
                      <a:b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</a:br>
                      <a:r>
                        <a:rPr lang="ru-RU" sz="1600" b="1" i="0" u="none" strike="noStrike" cap="none" spc="0" baseline="0" dirty="0" smtClean="0">
                          <a:solidFill>
                            <a:srgbClr val="FF0000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низкий и очень низкий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2194543"/>
                  </a:ext>
                </a:extLst>
              </a:tr>
              <a:tr h="9374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495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480</a:t>
                      </a:r>
                      <a:r>
                        <a:rPr lang="en-US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</a:t>
                      </a: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553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Девятиклассники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способны</a:t>
                      </a:r>
                      <a:b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 помощью текстов ориентироваться </a:t>
                      </a:r>
                      <a:b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 житейских ситуациях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 smtClean="0">
                        <a:solidFill>
                          <a:srgbClr val="FF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8944070"/>
                  </a:ext>
                </a:extLst>
              </a:tr>
              <a:tr h="723159">
                <a:tc rowSpan="2"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553–625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Девятиклассники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способны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 помощью текстов изучать новый предмет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Выше 500 баллов </a:t>
                      </a:r>
                      <a:r>
                        <a:rPr lang="ru-RU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 </a:t>
                      </a:r>
                      <a: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/>
                      </a:r>
                      <a:b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</a:br>
                      <a:r>
                        <a:rPr lang="ru-RU" sz="1600" b="1" i="0" u="none" strike="noStrike" cap="none" spc="0" baseline="0" dirty="0" smtClean="0">
                          <a:solidFill>
                            <a:srgbClr val="00B050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средний и высокий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901235"/>
                  </a:ext>
                </a:extLst>
              </a:tr>
              <a:tr h="782136">
                <a:tc vMerge="1">
                  <a:txBody>
                    <a:bodyPr/>
                    <a:lstStyle/>
                    <a:p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625 и выше 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Подростки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– п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отенциал нации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87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5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5146" y="71414"/>
            <a:ext cx="6096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902" y="195362"/>
            <a:ext cx="555120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Читательская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грамотность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860850" y="1491709"/>
            <a:ext cx="4470301" cy="4546784"/>
          </a:xfrm>
          <a:prstGeom prst="ellipse">
            <a:avLst/>
          </a:prstGeom>
          <a:solidFill>
            <a:schemeClr val="bg1"/>
          </a:solidFill>
          <a:ln w="25400">
            <a:noFill/>
            <a:prstDash val="sys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5399" y="2295807"/>
            <a:ext cx="256956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 Bold" pitchFamily="2" charset="0"/>
              </a:rPr>
              <a:t>уураааа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 Bold" pitchFamily="2" charset="0"/>
              </a:rPr>
              <a:t>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 Bold" pitchFamily="2" charset="0"/>
              </a:rPr>
              <a:t>текст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520377" y="195455"/>
            <a:ext cx="555120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Затруднения обучающихся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1152" y="1624191"/>
            <a:ext cx="36432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выявлять причинно-следственные связи (65%);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понимать буквальный смысл текста;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давать оценку содержанию;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находить в тексте нужную информацию (40%);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систематизировать полученную информацию (15%);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отличать факт от мнения (42%)</a:t>
            </a:r>
          </a:p>
          <a:p>
            <a:pPr algn="r">
              <a:spcAft>
                <a:spcPts val="1200"/>
              </a:spcAft>
            </a:pPr>
            <a:endParaRPr lang="ru-RU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Aft>
                <a:spcPts val="1200"/>
              </a:spcAft>
            </a:pPr>
            <a:endParaRPr lang="ru-RU" sz="2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602" y="1685109"/>
            <a:ext cx="41892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уровня </a:t>
            </a:r>
            <a:r>
              <a:rPr lang="ru-RU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 применить </a:t>
            </a:r>
            <a:b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действии интеллектуальные инструменты, которые формировались учителем </a:t>
            </a:r>
            <a:b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обучения предмету: анализ, синтез, навыки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информацией,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выявлять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</a:t>
            </a:r>
          </a:p>
          <a:p>
            <a:pPr>
              <a:spcAft>
                <a:spcPts val="1200"/>
              </a:spcAft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Ценностное отношение к информации</a:t>
            </a:r>
            <a:endParaRPr lang="ru-RU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308953" y="2467627"/>
            <a:ext cx="3469710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Универсальный</a:t>
            </a:r>
          </a:p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характер</a:t>
            </a:r>
          </a:p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 затруднений </a:t>
            </a:r>
          </a:p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обучающихся </a:t>
            </a:r>
            <a:endParaRPr lang="ru-RU" sz="2800" b="1" kern="0" dirty="0">
              <a:solidFill>
                <a:schemeClr val="accent1"/>
              </a:solidFill>
            </a:endParaRPr>
          </a:p>
        </p:txBody>
      </p:sp>
      <p:sp>
        <p:nvSpPr>
          <p:cNvPr id="91" name="Шестиугольник 90"/>
          <p:cNvSpPr/>
          <p:nvPr/>
        </p:nvSpPr>
        <p:spPr>
          <a:xfrm>
            <a:off x="10596594" y="-109488"/>
            <a:ext cx="1959163" cy="1538224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4" y="71414"/>
            <a:ext cx="1223494" cy="12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3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1_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Тема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1_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Презентация_Сергеева_Вебинар 22.12" id="{D458FB70-7B9A-2045-9E50-4EEF4CC2ABBC}" vid="{70463279-5887-CB4D-A034-258B9C2D663C}"/>
    </a:ext>
  </a:extLst>
</a:theme>
</file>

<file path=ppt/theme/theme3.xml><?xml version="1.0" encoding="utf-8"?>
<a:theme xmlns:a="http://schemas.openxmlformats.org/drawingml/2006/main" name="Специфика математики как учебного предмета_Шабано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АПРОД.thmx</Template>
  <TotalTime>6676</TotalTime>
  <Words>1425</Words>
  <Application>Microsoft Office PowerPoint</Application>
  <PresentationFormat>Произвольный</PresentationFormat>
  <Paragraphs>301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1_Тема Office</vt:lpstr>
      <vt:lpstr>3_Тема Office</vt:lpstr>
      <vt:lpstr>Специфика математики как учебного предмета_Шабанова</vt:lpstr>
      <vt:lpstr>Тема Office</vt:lpstr>
      <vt:lpstr>Презентация PowerPoint</vt:lpstr>
      <vt:lpstr>Тезисы сообщения</vt:lpstr>
      <vt:lpstr>Обновленный ФГОС ООО – конкретизация требований к подготовке обучающихся </vt:lpstr>
      <vt:lpstr>Презентация PowerPoint</vt:lpstr>
      <vt:lpstr>Читательская грамотность и обновленный  ФГОС ООО</vt:lpstr>
      <vt:lpstr>Читательская грамотность: мифы и реальность</vt:lpstr>
      <vt:lpstr>Уровни анализа текстов в заданиях по читательской грамотности</vt:lpstr>
      <vt:lpstr>Диапазон результатов российских школьников по ЧГ</vt:lpstr>
      <vt:lpstr>Презентация PowerPoint</vt:lpstr>
      <vt:lpstr>Презентация PowerPoint</vt:lpstr>
      <vt:lpstr>Виды речевой деятельности на уроках различных предметных областей и межпредметное сотрудничество</vt:lpstr>
      <vt:lpstr>Презентация PowerPoint</vt:lpstr>
      <vt:lpstr>Презентация PowerPoint</vt:lpstr>
      <vt:lpstr>Презентация PowerPoint</vt:lpstr>
      <vt:lpstr>Текст «Свойства воды». Внеурочное  занятие по окружающему миру</vt:lpstr>
      <vt:lpstr>Презентация PowerPoint</vt:lpstr>
      <vt:lpstr>ПРАКТИКУМ</vt:lpstr>
      <vt:lpstr>ПРАКТИКУМ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и риски  современных тенденций развития  математического образования</dc:title>
  <dc:creator>Анастасия</dc:creator>
  <cp:lastModifiedBy>Admin</cp:lastModifiedBy>
  <cp:revision>634</cp:revision>
  <dcterms:created xsi:type="dcterms:W3CDTF">2021-03-19T16:01:01Z</dcterms:created>
  <dcterms:modified xsi:type="dcterms:W3CDTF">2022-10-21T09:15:37Z</dcterms:modified>
</cp:coreProperties>
</file>